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</p:sldMasterIdLst>
  <p:notesMasterIdLst>
    <p:notesMasterId r:id="rId25"/>
  </p:notesMasterIdLst>
  <p:handoutMasterIdLst>
    <p:handoutMasterId r:id="rId26"/>
  </p:handoutMasterIdLst>
  <p:sldIdLst>
    <p:sldId id="1519" r:id="rId5"/>
    <p:sldId id="1520" r:id="rId6"/>
    <p:sldId id="1499" r:id="rId7"/>
    <p:sldId id="1521" r:id="rId8"/>
    <p:sldId id="1522" r:id="rId9"/>
    <p:sldId id="1515" r:id="rId10"/>
    <p:sldId id="1524" r:id="rId11"/>
    <p:sldId id="1525" r:id="rId12"/>
    <p:sldId id="1502" r:id="rId13"/>
    <p:sldId id="1506" r:id="rId14"/>
    <p:sldId id="1518" r:id="rId15"/>
    <p:sldId id="1530" r:id="rId16"/>
    <p:sldId id="1528" r:id="rId17"/>
    <p:sldId id="1531" r:id="rId18"/>
    <p:sldId id="1532" r:id="rId19"/>
    <p:sldId id="1533" r:id="rId20"/>
    <p:sldId id="1534" r:id="rId21"/>
    <p:sldId id="1535" r:id="rId22"/>
    <p:sldId id="1526" r:id="rId23"/>
    <p:sldId id="152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472E2-9E34-413A-B004-389DE85405C5}" v="696" dt="2025-12-14T12:37:38.334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8"/>
    <p:restoredTop sz="94715"/>
  </p:normalViewPr>
  <p:slideViewPr>
    <p:cSldViewPr snapToGrid="0">
      <p:cViewPr>
        <p:scale>
          <a:sx n="100" d="100"/>
          <a:sy n="100" d="100"/>
        </p:scale>
        <p:origin x="-8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91064-3FEA-4472-9C52-3A75A1CA07D4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Prioritize retention of high-value customers</a:t>
          </a:r>
          <a:endParaRPr lang="en-US" b="1" dirty="0">
            <a:latin typeface="+mn-lt"/>
          </a:endParaRPr>
        </a:p>
      </dgm:t>
    </dgm:pt>
    <dgm:pt modelId="{582E2ECC-4BAB-4285-9015-0CE6524B3253}" type="parTrans" cxnId="{4FAE9BDB-8F17-4E31-8438-F546BB3214A8}">
      <dgm:prSet/>
      <dgm:spPr/>
    </dgm:pt>
    <dgm:pt modelId="{FB104347-1912-4DAE-BB74-8066ABDB0D13}" type="sibTrans" cxnId="{4FAE9BDB-8F17-4E31-8438-F546BB3214A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BD0379A7-4DBF-4B17-8D80-555D35D02680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Focus GTM efforts on high-revenue products</a:t>
          </a:r>
          <a:endParaRPr lang="en-US" dirty="0"/>
        </a:p>
      </dgm:t>
    </dgm:pt>
    <dgm:pt modelId="{D1462565-21C6-44D1-844C-6091DC07E0F4}" type="parTrans" cxnId="{C2F6417A-4C96-4DE8-9BF5-10697655E0F1}">
      <dgm:prSet/>
      <dgm:spPr/>
    </dgm:pt>
    <dgm:pt modelId="{D634E72D-3062-4C94-9779-DCF40F0BBC6F}" type="sibTrans" cxnId="{C2F6417A-4C96-4DE8-9BF5-10697655E0F1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6558496-A141-4BC4-B345-ADD37DA4053B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Expand pipeline generation in underrepresented territories</a:t>
          </a:r>
          <a:endParaRPr lang="en-US" dirty="0"/>
        </a:p>
      </dgm:t>
    </dgm:pt>
    <dgm:pt modelId="{8B1D18C7-A0A5-4094-BE3C-1FBD9BC0E962}" type="parTrans" cxnId="{F85B9DE5-01C5-4B0C-9CCF-82315C5322B5}">
      <dgm:prSet/>
      <dgm:spPr/>
    </dgm:pt>
    <dgm:pt modelId="{A501260D-6323-47B0-8AAE-E6E9454D284D}" type="sibTrans" cxnId="{F85B9DE5-01C5-4B0C-9CCF-82315C5322B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732CE72-E19A-4707-A520-055158D38AF5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dirty="0"/>
            <a:t>Enhance analysis with time-based trends and usage data</a:t>
          </a:r>
          <a:endParaRPr lang="en-US" dirty="0"/>
        </a:p>
      </dgm:t>
    </dgm:pt>
    <dgm:pt modelId="{B48B5C17-24FE-4751-AED5-53ED9FFD422B}" type="parTrans" cxnId="{09DD5E1C-5FB9-4E77-B7B3-AE1035374404}">
      <dgm:prSet/>
      <dgm:spPr/>
    </dgm:pt>
    <dgm:pt modelId="{0FD1B094-284D-44B2-B158-8C1E59C0EF3B}" type="sibTrans" cxnId="{09DD5E1C-5FB9-4E77-B7B3-AE103537440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C736123D-158A-4B59-A0AC-0FE49F9B3AB9}" type="pres">
      <dgm:prSet presAssocID="{A9491064-3FEA-4472-9C52-3A75A1CA07D4}" presName="compNode" presStyleCnt="0"/>
      <dgm:spPr/>
    </dgm:pt>
    <dgm:pt modelId="{8B20AE0F-EB9B-49B0-ABD6-D848072A74D9}" type="pres">
      <dgm:prSet presAssocID="{A9491064-3FEA-4472-9C52-3A75A1CA07D4}" presName="pictRect" presStyleLbl="revTx" presStyleIdx="0" presStyleCnt="8">
        <dgm:presLayoutVars>
          <dgm:chMax val="0"/>
          <dgm:bulletEnabled/>
        </dgm:presLayoutVars>
      </dgm:prSet>
      <dgm:spPr/>
    </dgm:pt>
    <dgm:pt modelId="{94E28938-CD4F-4E17-9237-24E54BBF69F3}" type="pres">
      <dgm:prSet presAssocID="{A9491064-3FEA-4472-9C52-3A75A1CA07D4}" presName="textRect" presStyleLbl="revTx" presStyleIdx="1" presStyleCnt="8">
        <dgm:presLayoutVars>
          <dgm:bulletEnabled/>
        </dgm:presLayoutVars>
      </dgm:prSet>
      <dgm:spPr/>
    </dgm:pt>
    <dgm:pt modelId="{F2AA40F0-C4E0-4920-B350-6D69D89E375D}" type="pres">
      <dgm:prSet presAssocID="{FB104347-1912-4DAE-BB74-8066ABDB0D13}" presName="sibTrans" presStyleLbl="sibTrans2D1" presStyleIdx="0" presStyleCnt="0"/>
      <dgm:spPr/>
    </dgm:pt>
    <dgm:pt modelId="{F06C45F0-DF89-4FAF-BB0C-C92B20CCB752}" type="pres">
      <dgm:prSet presAssocID="{BD0379A7-4DBF-4B17-8D80-555D35D02680}" presName="compNode" presStyleCnt="0"/>
      <dgm:spPr/>
    </dgm:pt>
    <dgm:pt modelId="{B4D6F6C4-B2B7-48AE-9942-87330EB40B15}" type="pres">
      <dgm:prSet presAssocID="{BD0379A7-4DBF-4B17-8D80-555D35D02680}" presName="pictRect" presStyleLbl="revTx" presStyleIdx="2" presStyleCnt="8">
        <dgm:presLayoutVars>
          <dgm:chMax val="0"/>
          <dgm:bulletEnabled/>
        </dgm:presLayoutVars>
      </dgm:prSet>
      <dgm:spPr/>
    </dgm:pt>
    <dgm:pt modelId="{E99BD980-0A82-47F1-8EE4-84B297215137}" type="pres">
      <dgm:prSet presAssocID="{BD0379A7-4DBF-4B17-8D80-555D35D02680}" presName="textRect" presStyleLbl="revTx" presStyleIdx="3" presStyleCnt="8">
        <dgm:presLayoutVars>
          <dgm:bulletEnabled/>
        </dgm:presLayoutVars>
      </dgm:prSet>
      <dgm:spPr/>
    </dgm:pt>
    <dgm:pt modelId="{C67E377B-FBC6-40F6-A1CD-728537AFB251}" type="pres">
      <dgm:prSet presAssocID="{D634E72D-3062-4C94-9779-DCF40F0BBC6F}" presName="sibTrans" presStyleLbl="sibTrans2D1" presStyleIdx="0" presStyleCnt="0"/>
      <dgm:spPr/>
    </dgm:pt>
    <dgm:pt modelId="{AD314692-4588-4BE7-8841-F56AA9117175}" type="pres">
      <dgm:prSet presAssocID="{36558496-A141-4BC4-B345-ADD37DA4053B}" presName="compNode" presStyleCnt="0"/>
      <dgm:spPr/>
    </dgm:pt>
    <dgm:pt modelId="{415DEB11-7845-4976-8D8F-6A7B804A23E4}" type="pres">
      <dgm:prSet presAssocID="{36558496-A141-4BC4-B345-ADD37DA4053B}" presName="pictRect" presStyleLbl="revTx" presStyleIdx="4" presStyleCnt="8">
        <dgm:presLayoutVars>
          <dgm:chMax val="0"/>
          <dgm:bulletEnabled/>
        </dgm:presLayoutVars>
      </dgm:prSet>
      <dgm:spPr/>
    </dgm:pt>
    <dgm:pt modelId="{94508DF1-2457-4CA8-9839-8018AB522F60}" type="pres">
      <dgm:prSet presAssocID="{36558496-A141-4BC4-B345-ADD37DA4053B}" presName="textRect" presStyleLbl="revTx" presStyleIdx="5" presStyleCnt="8">
        <dgm:presLayoutVars>
          <dgm:bulletEnabled/>
        </dgm:presLayoutVars>
      </dgm:prSet>
      <dgm:spPr/>
    </dgm:pt>
    <dgm:pt modelId="{CE0258EF-D42C-4939-B089-B8C9B3B9E6E4}" type="pres">
      <dgm:prSet presAssocID="{A501260D-6323-47B0-8AAE-E6E9454D284D}" presName="sibTrans" presStyleLbl="sibTrans2D1" presStyleIdx="0" presStyleCnt="0"/>
      <dgm:spPr/>
    </dgm:pt>
    <dgm:pt modelId="{F5177354-4BBA-4A83-9679-0A1BB127224C}" type="pres">
      <dgm:prSet presAssocID="{4732CE72-E19A-4707-A520-055158D38AF5}" presName="compNode" presStyleCnt="0"/>
      <dgm:spPr/>
    </dgm:pt>
    <dgm:pt modelId="{482FB3B3-D405-48A4-ACDE-C8472BD7E6C6}" type="pres">
      <dgm:prSet presAssocID="{4732CE72-E19A-4707-A520-055158D38AF5}" presName="pictRect" presStyleLbl="revTx" presStyleIdx="6" presStyleCnt="8">
        <dgm:presLayoutVars>
          <dgm:chMax val="0"/>
          <dgm:bulletEnabled/>
        </dgm:presLayoutVars>
      </dgm:prSet>
      <dgm:spPr/>
    </dgm:pt>
    <dgm:pt modelId="{E285F4F3-5574-4AFD-9C88-D9D13AF693F1}" type="pres">
      <dgm:prSet presAssocID="{4732CE72-E19A-4707-A520-055158D38AF5}" presName="textRect" presStyleLbl="revTx" presStyleIdx="7" presStyleCnt="8">
        <dgm:presLayoutVars>
          <dgm:bulletEnabled/>
        </dgm:presLayoutVars>
      </dgm:prSet>
      <dgm:spPr/>
    </dgm:pt>
  </dgm:ptLst>
  <dgm:cxnLst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09DD5E1C-5FB9-4E77-B7B3-AE1035374404}" srcId="{F79D005A-EF78-4DC8-A9B0-7B54127FABB3}" destId="{4732CE72-E19A-4707-A520-055158D38AF5}" srcOrd="3" destOrd="0" parTransId="{B48B5C17-24FE-4751-AED5-53ED9FFD422B}" sibTransId="{0FD1B094-284D-44B2-B158-8C1E59C0EF3B}"/>
    <dgm:cxn modelId="{09572127-40F2-4AFE-A75E-E121B14DE275}" type="presOf" srcId="{4732CE72-E19A-4707-A520-055158D38AF5}" destId="{482FB3B3-D405-48A4-ACDE-C8472BD7E6C6}" srcOrd="0" destOrd="0" presId="urn:microsoft.com/office/officeart/2024/3/layout/ArchList1#26"/>
    <dgm:cxn modelId="{80B0742D-121E-45B7-B52E-39D6AC437207}" type="presOf" srcId="{D634E72D-3062-4C94-9779-DCF40F0BBC6F}" destId="{C67E377B-FBC6-40F6-A1CD-728537AFB251}" srcOrd="0" destOrd="0" presId="urn:microsoft.com/office/officeart/2024/3/layout/ArchList1#26"/>
    <dgm:cxn modelId="{C2F6417A-4C96-4DE8-9BF5-10697655E0F1}" srcId="{F79D005A-EF78-4DC8-A9B0-7B54127FABB3}" destId="{BD0379A7-4DBF-4B17-8D80-555D35D02680}" srcOrd="1" destOrd="0" parTransId="{D1462565-21C6-44D1-844C-6091DC07E0F4}" sibTransId="{D634E72D-3062-4C94-9779-DCF40F0BBC6F}"/>
    <dgm:cxn modelId="{47A468C8-ADB4-43E8-BAB1-7781291A588B}" type="presOf" srcId="{FB104347-1912-4DAE-BB74-8066ABDB0D13}" destId="{F2AA40F0-C4E0-4920-B350-6D69D89E375D}" srcOrd="0" destOrd="0" presId="urn:microsoft.com/office/officeart/2024/3/layout/ArchList1#26"/>
    <dgm:cxn modelId="{85EBDBCF-D49D-4EAC-A947-6076EE4B3D6C}" type="presOf" srcId="{A9491064-3FEA-4472-9C52-3A75A1CA07D4}" destId="{8B20AE0F-EB9B-49B0-ABD6-D848072A74D9}" srcOrd="0" destOrd="0" presId="urn:microsoft.com/office/officeart/2024/3/layout/ArchList1#26"/>
    <dgm:cxn modelId="{D63DE1D2-28BC-446C-B05C-48AB79367B6E}" type="presOf" srcId="{36558496-A141-4BC4-B345-ADD37DA4053B}" destId="{415DEB11-7845-4976-8D8F-6A7B804A23E4}" srcOrd="0" destOrd="0" presId="urn:microsoft.com/office/officeart/2024/3/layout/ArchList1#26"/>
    <dgm:cxn modelId="{4FAE9BDB-8F17-4E31-8438-F546BB3214A8}" srcId="{F79D005A-EF78-4DC8-A9B0-7B54127FABB3}" destId="{A9491064-3FEA-4472-9C52-3A75A1CA07D4}" srcOrd="0" destOrd="0" parTransId="{582E2ECC-4BAB-4285-9015-0CE6524B3253}" sibTransId="{FB104347-1912-4DAE-BB74-8066ABDB0D13}"/>
    <dgm:cxn modelId="{41900BDC-E9D4-47C8-BCD7-76CA9E8A3E0D}" type="presOf" srcId="{A501260D-6323-47B0-8AAE-E6E9454D284D}" destId="{CE0258EF-D42C-4939-B089-B8C9B3B9E6E4}" srcOrd="0" destOrd="0" presId="urn:microsoft.com/office/officeart/2024/3/layout/ArchList1#26"/>
    <dgm:cxn modelId="{F85B9DE5-01C5-4B0C-9CCF-82315C5322B5}" srcId="{F79D005A-EF78-4DC8-A9B0-7B54127FABB3}" destId="{36558496-A141-4BC4-B345-ADD37DA4053B}" srcOrd="2" destOrd="0" parTransId="{8B1D18C7-A0A5-4094-BE3C-1FBD9BC0E962}" sibTransId="{A501260D-6323-47B0-8AAE-E6E9454D284D}"/>
    <dgm:cxn modelId="{8AD9F2FC-8A8E-4327-9070-0B9EDB6ABA28}" type="presOf" srcId="{BD0379A7-4DBF-4B17-8D80-555D35D02680}" destId="{B4D6F6C4-B2B7-48AE-9942-87330EB40B15}" srcOrd="0" destOrd="0" presId="urn:microsoft.com/office/officeart/2024/3/layout/ArchList1#26"/>
    <dgm:cxn modelId="{F310A28B-E22A-4D5F-B628-9433AB1AED58}" type="presParOf" srcId="{439189D0-7625-4BFC-AE7F-D155DAEB60E0}" destId="{C736123D-158A-4B59-A0AC-0FE49F9B3AB9}" srcOrd="0" destOrd="0" presId="urn:microsoft.com/office/officeart/2024/3/layout/ArchList1#26"/>
    <dgm:cxn modelId="{3D43B949-E1BD-4EDB-B958-4D4BD8C50218}" type="presParOf" srcId="{C736123D-158A-4B59-A0AC-0FE49F9B3AB9}" destId="{8B20AE0F-EB9B-49B0-ABD6-D848072A74D9}" srcOrd="0" destOrd="0" presId="urn:microsoft.com/office/officeart/2024/3/layout/ArchList1#26"/>
    <dgm:cxn modelId="{52815BA7-007F-444F-9A84-44AAE97CB3BE}" type="presParOf" srcId="{C736123D-158A-4B59-A0AC-0FE49F9B3AB9}" destId="{94E28938-CD4F-4E17-9237-24E54BBF69F3}" srcOrd="1" destOrd="0" presId="urn:microsoft.com/office/officeart/2024/3/layout/ArchList1#26"/>
    <dgm:cxn modelId="{63311E0F-6E30-4BCC-AE0A-483ADB4B9709}" type="presParOf" srcId="{439189D0-7625-4BFC-AE7F-D155DAEB60E0}" destId="{F2AA40F0-C4E0-4920-B350-6D69D89E375D}" srcOrd="1" destOrd="0" presId="urn:microsoft.com/office/officeart/2024/3/layout/ArchList1#26"/>
    <dgm:cxn modelId="{4A772C04-2197-4DEB-8C85-D47E8F64E8F4}" type="presParOf" srcId="{439189D0-7625-4BFC-AE7F-D155DAEB60E0}" destId="{F06C45F0-DF89-4FAF-BB0C-C92B20CCB752}" srcOrd="2" destOrd="0" presId="urn:microsoft.com/office/officeart/2024/3/layout/ArchList1#26"/>
    <dgm:cxn modelId="{160680E8-9CAE-4731-B438-7EE24A6DE277}" type="presParOf" srcId="{F06C45F0-DF89-4FAF-BB0C-C92B20CCB752}" destId="{B4D6F6C4-B2B7-48AE-9942-87330EB40B15}" srcOrd="0" destOrd="0" presId="urn:microsoft.com/office/officeart/2024/3/layout/ArchList1#26"/>
    <dgm:cxn modelId="{6CF59ACC-764C-4DA4-A557-D825C35C89BF}" type="presParOf" srcId="{F06C45F0-DF89-4FAF-BB0C-C92B20CCB752}" destId="{E99BD980-0A82-47F1-8EE4-84B297215137}" srcOrd="1" destOrd="0" presId="urn:microsoft.com/office/officeart/2024/3/layout/ArchList1#26"/>
    <dgm:cxn modelId="{481EA3E4-DDD3-42FA-97FE-280481BCE3B4}" type="presParOf" srcId="{439189D0-7625-4BFC-AE7F-D155DAEB60E0}" destId="{C67E377B-FBC6-40F6-A1CD-728537AFB251}" srcOrd="3" destOrd="0" presId="urn:microsoft.com/office/officeart/2024/3/layout/ArchList1#26"/>
    <dgm:cxn modelId="{790CC941-B92B-41D4-AEF0-FFC4452A4B3A}" type="presParOf" srcId="{439189D0-7625-4BFC-AE7F-D155DAEB60E0}" destId="{AD314692-4588-4BE7-8841-F56AA9117175}" srcOrd="4" destOrd="0" presId="urn:microsoft.com/office/officeart/2024/3/layout/ArchList1#26"/>
    <dgm:cxn modelId="{0991F10E-B021-4355-A911-09D9B3F087D4}" type="presParOf" srcId="{AD314692-4588-4BE7-8841-F56AA9117175}" destId="{415DEB11-7845-4976-8D8F-6A7B804A23E4}" srcOrd="0" destOrd="0" presId="urn:microsoft.com/office/officeart/2024/3/layout/ArchList1#26"/>
    <dgm:cxn modelId="{667CA8C5-C9D6-4976-A050-A57A1F81D3DC}" type="presParOf" srcId="{AD314692-4588-4BE7-8841-F56AA9117175}" destId="{94508DF1-2457-4CA8-9839-8018AB522F60}" srcOrd="1" destOrd="0" presId="urn:microsoft.com/office/officeart/2024/3/layout/ArchList1#26"/>
    <dgm:cxn modelId="{D2D711F6-05AD-4FD0-931E-43A0281A35F5}" type="presParOf" srcId="{439189D0-7625-4BFC-AE7F-D155DAEB60E0}" destId="{CE0258EF-D42C-4939-B089-B8C9B3B9E6E4}" srcOrd="5" destOrd="0" presId="urn:microsoft.com/office/officeart/2024/3/layout/ArchList1#26"/>
    <dgm:cxn modelId="{5D1A20F4-4790-4191-B63A-F23646369406}" type="presParOf" srcId="{439189D0-7625-4BFC-AE7F-D155DAEB60E0}" destId="{F5177354-4BBA-4A83-9679-0A1BB127224C}" srcOrd="6" destOrd="0" presId="urn:microsoft.com/office/officeart/2024/3/layout/ArchList1#26"/>
    <dgm:cxn modelId="{2EDB0A94-57EB-498A-9567-4264BD44934E}" type="presParOf" srcId="{F5177354-4BBA-4A83-9679-0A1BB127224C}" destId="{482FB3B3-D405-48A4-ACDE-C8472BD7E6C6}" srcOrd="0" destOrd="0" presId="urn:microsoft.com/office/officeart/2024/3/layout/ArchList1#26"/>
    <dgm:cxn modelId="{D42CDDC6-6332-4B8A-B7DC-BF4CC72BE943}" type="presParOf" srcId="{F5177354-4BBA-4A83-9679-0A1BB127224C}" destId="{E285F4F3-5574-4AFD-9C88-D9D13AF693F1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0AE0F-EB9B-49B0-ABD6-D848072A74D9}">
      <dsp:nvSpPr>
        <dsp:cNvPr id="0" name=""/>
        <dsp:cNvSpPr/>
      </dsp:nvSpPr>
      <dsp:spPr>
        <a:xfrm>
          <a:off x="0" y="0"/>
          <a:ext cx="2531132" cy="965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Prioritize retention of high-value customers</a:t>
          </a:r>
          <a:endParaRPr lang="en-US" sz="1500" b="1" kern="1200" dirty="0">
            <a:latin typeface="+mn-lt"/>
          </a:endParaRPr>
        </a:p>
      </dsp:txBody>
      <dsp:txXfrm>
        <a:off x="0" y="0"/>
        <a:ext cx="2531132" cy="965463"/>
      </dsp:txXfrm>
    </dsp:sp>
    <dsp:sp modelId="{94E28938-CD4F-4E17-9237-24E54BBF69F3}">
      <dsp:nvSpPr>
        <dsp:cNvPr id="0" name=""/>
        <dsp:cNvSpPr/>
      </dsp:nvSpPr>
      <dsp:spPr>
        <a:xfrm>
          <a:off x="0" y="965463"/>
          <a:ext cx="2531132" cy="213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6F6C4-B2B7-48AE-9942-87330EB40B15}">
      <dsp:nvSpPr>
        <dsp:cNvPr id="0" name=""/>
        <dsp:cNvSpPr/>
      </dsp:nvSpPr>
      <dsp:spPr>
        <a:xfrm>
          <a:off x="2784245" y="0"/>
          <a:ext cx="2531132" cy="965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Focus GTM efforts on high-revenue products</a:t>
          </a:r>
          <a:endParaRPr lang="en-US" sz="1500" kern="1200" dirty="0"/>
        </a:p>
      </dsp:txBody>
      <dsp:txXfrm>
        <a:off x="2784245" y="0"/>
        <a:ext cx="2531132" cy="965463"/>
      </dsp:txXfrm>
    </dsp:sp>
    <dsp:sp modelId="{E99BD980-0A82-47F1-8EE4-84B297215137}">
      <dsp:nvSpPr>
        <dsp:cNvPr id="0" name=""/>
        <dsp:cNvSpPr/>
      </dsp:nvSpPr>
      <dsp:spPr>
        <a:xfrm>
          <a:off x="2784245" y="965463"/>
          <a:ext cx="2531132" cy="213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DEB11-7845-4976-8D8F-6A7B804A23E4}">
      <dsp:nvSpPr>
        <dsp:cNvPr id="0" name=""/>
        <dsp:cNvSpPr/>
      </dsp:nvSpPr>
      <dsp:spPr>
        <a:xfrm>
          <a:off x="5568491" y="0"/>
          <a:ext cx="2531132" cy="965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Expand pipeline generation in underrepresented territories</a:t>
          </a:r>
          <a:endParaRPr lang="en-US" sz="1500" kern="1200" dirty="0"/>
        </a:p>
      </dsp:txBody>
      <dsp:txXfrm>
        <a:off x="5568491" y="0"/>
        <a:ext cx="2531132" cy="965463"/>
      </dsp:txXfrm>
    </dsp:sp>
    <dsp:sp modelId="{94508DF1-2457-4CA8-9839-8018AB522F60}">
      <dsp:nvSpPr>
        <dsp:cNvPr id="0" name=""/>
        <dsp:cNvSpPr/>
      </dsp:nvSpPr>
      <dsp:spPr>
        <a:xfrm>
          <a:off x="5568491" y="965463"/>
          <a:ext cx="2531132" cy="213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FB3B3-D405-48A4-ACDE-C8472BD7E6C6}">
      <dsp:nvSpPr>
        <dsp:cNvPr id="0" name=""/>
        <dsp:cNvSpPr/>
      </dsp:nvSpPr>
      <dsp:spPr>
        <a:xfrm>
          <a:off x="8352736" y="0"/>
          <a:ext cx="2531132" cy="965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Enhance analysis with time-based trends and usage data</a:t>
          </a:r>
          <a:endParaRPr lang="en-US" sz="1500" kern="1200" dirty="0"/>
        </a:p>
      </dsp:txBody>
      <dsp:txXfrm>
        <a:off x="8352736" y="0"/>
        <a:ext cx="2531132" cy="965463"/>
      </dsp:txXfrm>
    </dsp:sp>
    <dsp:sp modelId="{E285F4F3-5574-4AFD-9C88-D9D13AF693F1}">
      <dsp:nvSpPr>
        <dsp:cNvPr id="0" name=""/>
        <dsp:cNvSpPr/>
      </dsp:nvSpPr>
      <dsp:spPr>
        <a:xfrm>
          <a:off x="8352736" y="965463"/>
          <a:ext cx="2531132" cy="213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133810"/>
            <a:ext cx="11460480" cy="786384"/>
          </a:xfrm>
        </p:spPr>
        <p:txBody>
          <a:bodyPr anchor="b">
            <a:norm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888407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450" y="586298"/>
            <a:ext cx="11353549" cy="4222152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5488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22539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333860"/>
            <a:ext cx="8467558" cy="3689909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5659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0" y="916491"/>
            <a:ext cx="4663440" cy="155448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076F7-0A56-00B7-5636-53BCD84F3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632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26511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820882"/>
            <a:ext cx="6813300" cy="2103254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415547F-4F84-3067-76DF-196AFC6115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75" y="1"/>
            <a:ext cx="3776472" cy="6220147"/>
          </a:xfrm>
          <a:custGeom>
            <a:avLst/>
            <a:gdLst>
              <a:gd name="connsiteX0" fmla="*/ 0 w 3776472"/>
              <a:gd name="connsiteY0" fmla="*/ 0 h 6220147"/>
              <a:gd name="connsiteX1" fmla="*/ 3776472 w 3776472"/>
              <a:gd name="connsiteY1" fmla="*/ 0 h 6220147"/>
              <a:gd name="connsiteX2" fmla="*/ 3776472 w 3776472"/>
              <a:gd name="connsiteY2" fmla="*/ 4143022 h 6220147"/>
              <a:gd name="connsiteX3" fmla="*/ 3774316 w 3776472"/>
              <a:gd name="connsiteY3" fmla="*/ 4143022 h 6220147"/>
              <a:gd name="connsiteX4" fmla="*/ 3774316 w 3776472"/>
              <a:gd name="connsiteY4" fmla="*/ 5899400 h 6220147"/>
              <a:gd name="connsiteX5" fmla="*/ 3453569 w 3776472"/>
              <a:gd name="connsiteY5" fmla="*/ 6220147 h 6220147"/>
              <a:gd name="connsiteX6" fmla="*/ 322904 w 3776472"/>
              <a:gd name="connsiteY6" fmla="*/ 6220147 h 6220147"/>
              <a:gd name="connsiteX7" fmla="*/ 2157 w 3776472"/>
              <a:gd name="connsiteY7" fmla="*/ 5899400 h 6220147"/>
              <a:gd name="connsiteX8" fmla="*/ 2157 w 3776472"/>
              <a:gd name="connsiteY8" fmla="*/ 4143022 h 6220147"/>
              <a:gd name="connsiteX9" fmla="*/ 0 w 3776472"/>
              <a:gd name="connsiteY9" fmla="*/ 4143022 h 622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6472" h="6220147">
                <a:moveTo>
                  <a:pt x="0" y="0"/>
                </a:moveTo>
                <a:lnTo>
                  <a:pt x="3776472" y="0"/>
                </a:lnTo>
                <a:lnTo>
                  <a:pt x="3776472" y="4143022"/>
                </a:lnTo>
                <a:lnTo>
                  <a:pt x="3774316" y="4143022"/>
                </a:lnTo>
                <a:lnTo>
                  <a:pt x="3774316" y="5899400"/>
                </a:lnTo>
                <a:cubicBezTo>
                  <a:pt x="3774316" y="6076544"/>
                  <a:pt x="3630713" y="6220147"/>
                  <a:pt x="3453569" y="6220147"/>
                </a:cubicBezTo>
                <a:lnTo>
                  <a:pt x="322904" y="6220147"/>
                </a:lnTo>
                <a:cubicBezTo>
                  <a:pt x="145760" y="6220147"/>
                  <a:pt x="2157" y="6076544"/>
                  <a:pt x="2157" y="5899400"/>
                </a:cubicBezTo>
                <a:lnTo>
                  <a:pt x="2157" y="4143022"/>
                </a:lnTo>
                <a:lnTo>
                  <a:pt x="0" y="414302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3273552"/>
            <a:ext cx="6813300" cy="2947091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buFont typeface="+mj-lt"/>
              <a:buNone/>
              <a:defRPr sz="2000"/>
            </a:lvl1pPr>
            <a:lvl2pPr marL="228600" indent="0">
              <a:lnSpc>
                <a:spcPct val="140000"/>
              </a:lnSpc>
              <a:buFont typeface="+mj-lt"/>
              <a:buNone/>
              <a:defRPr sz="1800"/>
            </a:lvl2pPr>
            <a:lvl3pPr marL="457200" indent="0">
              <a:lnSpc>
                <a:spcPct val="140000"/>
              </a:lnSpc>
              <a:buFont typeface="+mj-lt"/>
              <a:buNone/>
              <a:defRPr sz="1600"/>
            </a:lvl3pPr>
            <a:lvl4pPr marL="685800" indent="0">
              <a:lnSpc>
                <a:spcPct val="140000"/>
              </a:lnSpc>
              <a:buFont typeface="+mj-lt"/>
              <a:buNone/>
              <a:defRPr sz="1400"/>
            </a:lvl4pPr>
            <a:lvl5pPr marL="914400" indent="0">
              <a:lnSpc>
                <a:spcPct val="140000"/>
              </a:lnSpc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308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07023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8110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8259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68931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37905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08F2FE-F5E8-682E-4959-E4BD55372E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" y="2"/>
            <a:ext cx="4169664" cy="6210485"/>
          </a:xfrm>
          <a:custGeom>
            <a:avLst/>
            <a:gdLst>
              <a:gd name="connsiteX0" fmla="*/ 0 w 4169664"/>
              <a:gd name="connsiteY0" fmla="*/ 0 h 6210485"/>
              <a:gd name="connsiteX1" fmla="*/ 4169664 w 4169664"/>
              <a:gd name="connsiteY1" fmla="*/ 0 h 6210485"/>
              <a:gd name="connsiteX2" fmla="*/ 4169664 w 4169664"/>
              <a:gd name="connsiteY2" fmla="*/ 4923691 h 6210485"/>
              <a:gd name="connsiteX3" fmla="*/ 4168046 w 4169664"/>
              <a:gd name="connsiteY3" fmla="*/ 4923691 h 6210485"/>
              <a:gd name="connsiteX4" fmla="*/ 4168046 w 4169664"/>
              <a:gd name="connsiteY4" fmla="*/ 5856214 h 6210485"/>
              <a:gd name="connsiteX5" fmla="*/ 3813775 w 4169664"/>
              <a:gd name="connsiteY5" fmla="*/ 6210485 h 6210485"/>
              <a:gd name="connsiteX6" fmla="*/ 355889 w 4169664"/>
              <a:gd name="connsiteY6" fmla="*/ 6210485 h 6210485"/>
              <a:gd name="connsiteX7" fmla="*/ 1618 w 4169664"/>
              <a:gd name="connsiteY7" fmla="*/ 5856214 h 6210485"/>
              <a:gd name="connsiteX8" fmla="*/ 1618 w 4169664"/>
              <a:gd name="connsiteY8" fmla="*/ 4923691 h 6210485"/>
              <a:gd name="connsiteX9" fmla="*/ 0 w 4169664"/>
              <a:gd name="connsiteY9" fmla="*/ 4923691 h 621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9664" h="6210485">
                <a:moveTo>
                  <a:pt x="0" y="0"/>
                </a:moveTo>
                <a:lnTo>
                  <a:pt x="4169664" y="0"/>
                </a:lnTo>
                <a:lnTo>
                  <a:pt x="4169664" y="4923691"/>
                </a:lnTo>
                <a:lnTo>
                  <a:pt x="4168046" y="4923691"/>
                </a:lnTo>
                <a:lnTo>
                  <a:pt x="4168046" y="5856214"/>
                </a:lnTo>
                <a:cubicBezTo>
                  <a:pt x="4168046" y="6051872"/>
                  <a:pt x="4009433" y="6210485"/>
                  <a:pt x="3813775" y="6210485"/>
                </a:cubicBezTo>
                <a:lnTo>
                  <a:pt x="355889" y="6210485"/>
                </a:lnTo>
                <a:cubicBezTo>
                  <a:pt x="160231" y="6210485"/>
                  <a:pt x="1618" y="6051872"/>
                  <a:pt x="1618" y="5856214"/>
                </a:cubicBezTo>
                <a:lnTo>
                  <a:pt x="1618" y="4923691"/>
                </a:lnTo>
                <a:lnTo>
                  <a:pt x="0" y="492369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008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32258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715532"/>
            <a:ext cx="10653579" cy="459382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3843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8905F0-5F49-679C-FEE0-AFCB409086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9078" y="1"/>
            <a:ext cx="4178772" cy="6210487"/>
          </a:xfrm>
          <a:custGeom>
            <a:avLst/>
            <a:gdLst>
              <a:gd name="connsiteX0" fmla="*/ 9108 w 4178772"/>
              <a:gd name="connsiteY0" fmla="*/ 0 h 6210487"/>
              <a:gd name="connsiteX1" fmla="*/ 4178772 w 4178772"/>
              <a:gd name="connsiteY1" fmla="*/ 0 h 6210487"/>
              <a:gd name="connsiteX2" fmla="*/ 4178772 w 4178772"/>
              <a:gd name="connsiteY2" fmla="*/ 3429000 h 6210487"/>
              <a:gd name="connsiteX3" fmla="*/ 4166428 w 4178772"/>
              <a:gd name="connsiteY3" fmla="*/ 3429000 h 6210487"/>
              <a:gd name="connsiteX4" fmla="*/ 4166428 w 4178772"/>
              <a:gd name="connsiteY4" fmla="*/ 5856216 h 6210487"/>
              <a:gd name="connsiteX5" fmla="*/ 3812157 w 4178772"/>
              <a:gd name="connsiteY5" fmla="*/ 6210487 h 6210487"/>
              <a:gd name="connsiteX6" fmla="*/ 354271 w 4178772"/>
              <a:gd name="connsiteY6" fmla="*/ 6210487 h 6210487"/>
              <a:gd name="connsiteX7" fmla="*/ 0 w 4178772"/>
              <a:gd name="connsiteY7" fmla="*/ 5856216 h 6210487"/>
              <a:gd name="connsiteX8" fmla="*/ 0 w 4178772"/>
              <a:gd name="connsiteY8" fmla="*/ 1838365 h 6210487"/>
              <a:gd name="connsiteX9" fmla="*/ 7198 w 4178772"/>
              <a:gd name="connsiteY9" fmla="*/ 1766967 h 6210487"/>
              <a:gd name="connsiteX10" fmla="*/ 9108 w 4178772"/>
              <a:gd name="connsiteY10" fmla="*/ 1760813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78772" h="6210487">
                <a:moveTo>
                  <a:pt x="9108" y="0"/>
                </a:moveTo>
                <a:lnTo>
                  <a:pt x="4178772" y="0"/>
                </a:lnTo>
                <a:lnTo>
                  <a:pt x="4178772" y="3429000"/>
                </a:lnTo>
                <a:lnTo>
                  <a:pt x="4166428" y="3429000"/>
                </a:lnTo>
                <a:lnTo>
                  <a:pt x="4166428" y="5856216"/>
                </a:lnTo>
                <a:cubicBezTo>
                  <a:pt x="4166428" y="6051874"/>
                  <a:pt x="4007815" y="6210487"/>
                  <a:pt x="3812157" y="6210487"/>
                </a:cubicBezTo>
                <a:lnTo>
                  <a:pt x="354271" y="6210487"/>
                </a:lnTo>
                <a:cubicBezTo>
                  <a:pt x="158613" y="6210487"/>
                  <a:pt x="0" y="6051874"/>
                  <a:pt x="0" y="5856216"/>
                </a:cubicBezTo>
                <a:lnTo>
                  <a:pt x="0" y="1838365"/>
                </a:lnTo>
                <a:cubicBezTo>
                  <a:pt x="0" y="1813908"/>
                  <a:pt x="2478" y="1790029"/>
                  <a:pt x="7198" y="1766967"/>
                </a:cubicBezTo>
                <a:lnTo>
                  <a:pt x="9108" y="176081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D9A45-1B72-756B-7137-E9617E56D9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253532" y="13796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FB5F2-FE27-6AC5-6D6E-BC32C64746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77334" y="6368780"/>
            <a:ext cx="2805405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233219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49159F-9012-DB0A-4C8B-E8072AB0E2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94022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647513"/>
            <a:ext cx="6796553" cy="146881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2C7FA0-DB8C-0637-DDE8-BFD794CE7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80" y="647514"/>
            <a:ext cx="3749041" cy="6210487"/>
          </a:xfrm>
          <a:custGeom>
            <a:avLst/>
            <a:gdLst>
              <a:gd name="connsiteX0" fmla="*/ 350566 w 3749041"/>
              <a:gd name="connsiteY0" fmla="*/ 0 h 6210487"/>
              <a:gd name="connsiteX1" fmla="*/ 3398475 w 3749041"/>
              <a:gd name="connsiteY1" fmla="*/ 0 h 6210487"/>
              <a:gd name="connsiteX2" fmla="*/ 3749041 w 3749041"/>
              <a:gd name="connsiteY2" fmla="*/ 350566 h 6210487"/>
              <a:gd name="connsiteX3" fmla="*/ 3749041 w 3749041"/>
              <a:gd name="connsiteY3" fmla="*/ 1468815 h 6210487"/>
              <a:gd name="connsiteX4" fmla="*/ 3749041 w 3749041"/>
              <a:gd name="connsiteY4" fmla="*/ 2676774 h 6210487"/>
              <a:gd name="connsiteX5" fmla="*/ 3749041 w 3749041"/>
              <a:gd name="connsiteY5" fmla="*/ 6210487 h 6210487"/>
              <a:gd name="connsiteX6" fmla="*/ 2320499 w 3749041"/>
              <a:gd name="connsiteY6" fmla="*/ 6210487 h 6210487"/>
              <a:gd name="connsiteX7" fmla="*/ 2320499 w 3749041"/>
              <a:gd name="connsiteY7" fmla="*/ 6203839 h 6210487"/>
              <a:gd name="connsiteX8" fmla="*/ 0 w 3749041"/>
              <a:gd name="connsiteY8" fmla="*/ 6203839 h 6210487"/>
              <a:gd name="connsiteX9" fmla="*/ 0 w 3749041"/>
              <a:gd name="connsiteY9" fmla="*/ 2676774 h 6210487"/>
              <a:gd name="connsiteX10" fmla="*/ 0 w 3749041"/>
              <a:gd name="connsiteY10" fmla="*/ 1468815 h 6210487"/>
              <a:gd name="connsiteX11" fmla="*/ 0 w 3749041"/>
              <a:gd name="connsiteY11" fmla="*/ 350566 h 6210487"/>
              <a:gd name="connsiteX12" fmla="*/ 350566 w 3749041"/>
              <a:gd name="connsiteY12" fmla="*/ 0 h 62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49041" h="6210487">
                <a:moveTo>
                  <a:pt x="350566" y="0"/>
                </a:moveTo>
                <a:lnTo>
                  <a:pt x="3398475" y="0"/>
                </a:lnTo>
                <a:cubicBezTo>
                  <a:pt x="3592087" y="0"/>
                  <a:pt x="3749041" y="156954"/>
                  <a:pt x="3749041" y="350566"/>
                </a:cubicBezTo>
                <a:lnTo>
                  <a:pt x="3749041" y="1468815"/>
                </a:lnTo>
                <a:lnTo>
                  <a:pt x="3749041" y="2676774"/>
                </a:lnTo>
                <a:lnTo>
                  <a:pt x="3749041" y="6210487"/>
                </a:lnTo>
                <a:lnTo>
                  <a:pt x="2320499" y="6210487"/>
                </a:lnTo>
                <a:lnTo>
                  <a:pt x="2320499" y="6203839"/>
                </a:lnTo>
                <a:lnTo>
                  <a:pt x="0" y="6203839"/>
                </a:lnTo>
                <a:lnTo>
                  <a:pt x="0" y="2676774"/>
                </a:lnTo>
                <a:lnTo>
                  <a:pt x="0" y="1468815"/>
                </a:lnTo>
                <a:lnTo>
                  <a:pt x="0" y="350566"/>
                </a:lnTo>
                <a:cubicBezTo>
                  <a:pt x="0" y="156954"/>
                  <a:pt x="156954" y="0"/>
                  <a:pt x="35056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59866" y="2472266"/>
            <a:ext cx="6796553" cy="389195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93879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1380744"/>
            <a:ext cx="6858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9BDD84-33CF-CB5D-E189-57F1AFC16A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18120" y="1"/>
            <a:ext cx="4023360" cy="6210486"/>
          </a:xfrm>
          <a:custGeom>
            <a:avLst/>
            <a:gdLst>
              <a:gd name="connsiteX0" fmla="*/ 8769 w 4023360"/>
              <a:gd name="connsiteY0" fmla="*/ 0 h 6210486"/>
              <a:gd name="connsiteX1" fmla="*/ 4023360 w 4023360"/>
              <a:gd name="connsiteY1" fmla="*/ 0 h 6210486"/>
              <a:gd name="connsiteX2" fmla="*/ 4023360 w 4023360"/>
              <a:gd name="connsiteY2" fmla="*/ 3428999 h 6210486"/>
              <a:gd name="connsiteX3" fmla="*/ 4011475 w 4023360"/>
              <a:gd name="connsiteY3" fmla="*/ 3428999 h 6210486"/>
              <a:gd name="connsiteX4" fmla="*/ 4011475 w 4023360"/>
              <a:gd name="connsiteY4" fmla="*/ 5856215 h 6210486"/>
              <a:gd name="connsiteX5" fmla="*/ 3670380 w 4023360"/>
              <a:gd name="connsiteY5" fmla="*/ 6210486 h 6210486"/>
              <a:gd name="connsiteX6" fmla="*/ 341095 w 4023360"/>
              <a:gd name="connsiteY6" fmla="*/ 6210486 h 6210486"/>
              <a:gd name="connsiteX7" fmla="*/ 0 w 4023360"/>
              <a:gd name="connsiteY7" fmla="*/ 5856215 h 6210486"/>
              <a:gd name="connsiteX8" fmla="*/ 0 w 4023360"/>
              <a:gd name="connsiteY8" fmla="*/ 1838364 h 6210486"/>
              <a:gd name="connsiteX9" fmla="*/ 6930 w 4023360"/>
              <a:gd name="connsiteY9" fmla="*/ 1766966 h 6210486"/>
              <a:gd name="connsiteX10" fmla="*/ 8769 w 4023360"/>
              <a:gd name="connsiteY10" fmla="*/ 1760812 h 6210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3360" h="6210486">
                <a:moveTo>
                  <a:pt x="8769" y="0"/>
                </a:moveTo>
                <a:lnTo>
                  <a:pt x="4023360" y="0"/>
                </a:lnTo>
                <a:lnTo>
                  <a:pt x="4023360" y="3428999"/>
                </a:lnTo>
                <a:lnTo>
                  <a:pt x="4011475" y="3428999"/>
                </a:lnTo>
                <a:lnTo>
                  <a:pt x="4011475" y="5856215"/>
                </a:lnTo>
                <a:cubicBezTo>
                  <a:pt x="4011475" y="6051873"/>
                  <a:pt x="3858761" y="6210486"/>
                  <a:pt x="3670380" y="6210486"/>
                </a:cubicBezTo>
                <a:lnTo>
                  <a:pt x="341095" y="6210486"/>
                </a:lnTo>
                <a:cubicBezTo>
                  <a:pt x="152714" y="6210486"/>
                  <a:pt x="0" y="6051873"/>
                  <a:pt x="0" y="5856215"/>
                </a:cubicBezTo>
                <a:lnTo>
                  <a:pt x="0" y="1838364"/>
                </a:lnTo>
                <a:cubicBezTo>
                  <a:pt x="0" y="1813907"/>
                  <a:pt x="2386" y="1790028"/>
                  <a:pt x="6930" y="1766966"/>
                </a:cubicBezTo>
                <a:lnTo>
                  <a:pt x="8769" y="176081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30264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F74ED1-55A2-A3E2-BC4A-6AD0936F2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4978"/>
            <a:ext cx="6611508" cy="5968047"/>
          </a:xfrm>
          <a:custGeom>
            <a:avLst/>
            <a:gdLst>
              <a:gd name="connsiteX0" fmla="*/ 0 w 6611508"/>
              <a:gd name="connsiteY0" fmla="*/ 0 h 5968047"/>
              <a:gd name="connsiteX1" fmla="*/ 1579959 w 6611508"/>
              <a:gd name="connsiteY1" fmla="*/ 0 h 5968047"/>
              <a:gd name="connsiteX2" fmla="*/ 4390752 w 6611508"/>
              <a:gd name="connsiteY2" fmla="*/ 0 h 5968047"/>
              <a:gd name="connsiteX3" fmla="*/ 6293021 w 6611508"/>
              <a:gd name="connsiteY3" fmla="*/ 0 h 5968047"/>
              <a:gd name="connsiteX4" fmla="*/ 6611508 w 6611508"/>
              <a:gd name="connsiteY4" fmla="*/ 318488 h 5968047"/>
              <a:gd name="connsiteX5" fmla="*/ 6611508 w 6611508"/>
              <a:gd name="connsiteY5" fmla="*/ 5649560 h 5968047"/>
              <a:gd name="connsiteX6" fmla="*/ 6293021 w 6611508"/>
              <a:gd name="connsiteY6" fmla="*/ 5968047 h 5968047"/>
              <a:gd name="connsiteX7" fmla="*/ 4390752 w 6611508"/>
              <a:gd name="connsiteY7" fmla="*/ 5968047 h 5968047"/>
              <a:gd name="connsiteX8" fmla="*/ 1579959 w 6611508"/>
              <a:gd name="connsiteY8" fmla="*/ 5968047 h 5968047"/>
              <a:gd name="connsiteX9" fmla="*/ 0 w 6611508"/>
              <a:gd name="connsiteY9" fmla="*/ 5968047 h 596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1508" h="5968047">
                <a:moveTo>
                  <a:pt x="0" y="0"/>
                </a:moveTo>
                <a:lnTo>
                  <a:pt x="1579959" y="0"/>
                </a:lnTo>
                <a:lnTo>
                  <a:pt x="4390752" y="0"/>
                </a:lnTo>
                <a:lnTo>
                  <a:pt x="6293021" y="0"/>
                </a:lnTo>
                <a:cubicBezTo>
                  <a:pt x="6468916" y="0"/>
                  <a:pt x="6611508" y="142592"/>
                  <a:pt x="6611508" y="318488"/>
                </a:cubicBezTo>
                <a:lnTo>
                  <a:pt x="6611508" y="5649560"/>
                </a:lnTo>
                <a:cubicBezTo>
                  <a:pt x="6611508" y="5825455"/>
                  <a:pt x="6468916" y="5968047"/>
                  <a:pt x="6293021" y="5968047"/>
                </a:cubicBezTo>
                <a:lnTo>
                  <a:pt x="4390752" y="5968047"/>
                </a:lnTo>
                <a:lnTo>
                  <a:pt x="1579959" y="5968047"/>
                </a:lnTo>
                <a:lnTo>
                  <a:pt x="0" y="59680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24246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4361688" cy="1527048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194560"/>
            <a:ext cx="4360863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950FE-5880-69E0-6E51-5FEE346A4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A96CF5-E431-076C-2AB1-270F11C74D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183053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79081" cy="2264652"/>
          </a:xfrm>
        </p:spPr>
        <p:txBody>
          <a:bodyPr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538728"/>
            <a:ext cx="5777953" cy="232257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10D416-51D0-8D73-051A-85B7B2B28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28440" y="996696"/>
            <a:ext cx="5363561" cy="4864608"/>
          </a:xfrm>
          <a:custGeom>
            <a:avLst/>
            <a:gdLst>
              <a:gd name="connsiteX0" fmla="*/ 318975 w 5363561"/>
              <a:gd name="connsiteY0" fmla="*/ 0 h 4864608"/>
              <a:gd name="connsiteX1" fmla="*/ 2154923 w 5363561"/>
              <a:gd name="connsiteY1" fmla="*/ 0 h 4864608"/>
              <a:gd name="connsiteX2" fmla="*/ 3964871 w 5363561"/>
              <a:gd name="connsiteY2" fmla="*/ 0 h 4864608"/>
              <a:gd name="connsiteX3" fmla="*/ 5363561 w 5363561"/>
              <a:gd name="connsiteY3" fmla="*/ 0 h 4864608"/>
              <a:gd name="connsiteX4" fmla="*/ 5363561 w 5363561"/>
              <a:gd name="connsiteY4" fmla="*/ 4864608 h 4864608"/>
              <a:gd name="connsiteX5" fmla="*/ 2154923 w 5363561"/>
              <a:gd name="connsiteY5" fmla="*/ 4864608 h 4864608"/>
              <a:gd name="connsiteX6" fmla="*/ 2154923 w 5363561"/>
              <a:gd name="connsiteY6" fmla="*/ 4859591 h 4864608"/>
              <a:gd name="connsiteX7" fmla="*/ 318975 w 5363561"/>
              <a:gd name="connsiteY7" fmla="*/ 4859591 h 4864608"/>
              <a:gd name="connsiteX8" fmla="*/ 0 w 5363561"/>
              <a:gd name="connsiteY8" fmla="*/ 4540616 h 4864608"/>
              <a:gd name="connsiteX9" fmla="*/ 0 w 5363561"/>
              <a:gd name="connsiteY9" fmla="*/ 318975 h 4864608"/>
              <a:gd name="connsiteX10" fmla="*/ 318975 w 5363561"/>
              <a:gd name="connsiteY10" fmla="*/ 0 h 48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63561" h="4864608">
                <a:moveTo>
                  <a:pt x="318975" y="0"/>
                </a:moveTo>
                <a:lnTo>
                  <a:pt x="2154923" y="0"/>
                </a:lnTo>
                <a:lnTo>
                  <a:pt x="3964871" y="0"/>
                </a:lnTo>
                <a:lnTo>
                  <a:pt x="5363561" y="0"/>
                </a:lnTo>
                <a:lnTo>
                  <a:pt x="5363561" y="4864608"/>
                </a:lnTo>
                <a:lnTo>
                  <a:pt x="2154923" y="4864608"/>
                </a:lnTo>
                <a:lnTo>
                  <a:pt x="2154923" y="4859591"/>
                </a:lnTo>
                <a:lnTo>
                  <a:pt x="318975" y="4859591"/>
                </a:lnTo>
                <a:cubicBezTo>
                  <a:pt x="142810" y="4859591"/>
                  <a:pt x="0" y="4716781"/>
                  <a:pt x="0" y="4540616"/>
                </a:cubicBezTo>
                <a:lnTo>
                  <a:pt x="0" y="318975"/>
                </a:lnTo>
                <a:cubicBezTo>
                  <a:pt x="0" y="142810"/>
                  <a:pt x="142810" y="0"/>
                  <a:pt x="31897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766A3-B508-7646-C366-0A8B2B74F0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9C096-E57C-1958-6BE2-29A089B74A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99808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842B10-A221-5366-C461-425DDE7EE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98809"/>
            <a:ext cx="6492236" cy="5860385"/>
          </a:xfrm>
          <a:custGeom>
            <a:avLst/>
            <a:gdLst>
              <a:gd name="connsiteX0" fmla="*/ 0 w 6492236"/>
              <a:gd name="connsiteY0" fmla="*/ 0 h 5860385"/>
              <a:gd name="connsiteX1" fmla="*/ 1551455 w 6492236"/>
              <a:gd name="connsiteY1" fmla="*/ 0 h 5860385"/>
              <a:gd name="connsiteX2" fmla="*/ 4311542 w 6492236"/>
              <a:gd name="connsiteY2" fmla="*/ 0 h 5860385"/>
              <a:gd name="connsiteX3" fmla="*/ 6179494 w 6492236"/>
              <a:gd name="connsiteY3" fmla="*/ 0 h 5860385"/>
              <a:gd name="connsiteX4" fmla="*/ 6492236 w 6492236"/>
              <a:gd name="connsiteY4" fmla="*/ 312742 h 5860385"/>
              <a:gd name="connsiteX5" fmla="*/ 6492236 w 6492236"/>
              <a:gd name="connsiteY5" fmla="*/ 5547643 h 5860385"/>
              <a:gd name="connsiteX6" fmla="*/ 6179494 w 6492236"/>
              <a:gd name="connsiteY6" fmla="*/ 5860385 h 5860385"/>
              <a:gd name="connsiteX7" fmla="*/ 4311542 w 6492236"/>
              <a:gd name="connsiteY7" fmla="*/ 5860385 h 5860385"/>
              <a:gd name="connsiteX8" fmla="*/ 1551455 w 6492236"/>
              <a:gd name="connsiteY8" fmla="*/ 5860385 h 5860385"/>
              <a:gd name="connsiteX9" fmla="*/ 0 w 6492236"/>
              <a:gd name="connsiteY9" fmla="*/ 5860385 h 586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92236" h="5860385">
                <a:moveTo>
                  <a:pt x="0" y="0"/>
                </a:moveTo>
                <a:lnTo>
                  <a:pt x="1551455" y="0"/>
                </a:lnTo>
                <a:lnTo>
                  <a:pt x="4311542" y="0"/>
                </a:lnTo>
                <a:lnTo>
                  <a:pt x="6179494" y="0"/>
                </a:lnTo>
                <a:cubicBezTo>
                  <a:pt x="6352217" y="0"/>
                  <a:pt x="6492236" y="140020"/>
                  <a:pt x="6492236" y="312742"/>
                </a:cubicBezTo>
                <a:lnTo>
                  <a:pt x="6492236" y="5547643"/>
                </a:lnTo>
                <a:cubicBezTo>
                  <a:pt x="6492236" y="5720366"/>
                  <a:pt x="6352217" y="5860385"/>
                  <a:pt x="6179494" y="5860385"/>
                </a:cubicBezTo>
                <a:lnTo>
                  <a:pt x="4311542" y="5860385"/>
                </a:lnTo>
                <a:lnTo>
                  <a:pt x="1551455" y="5860385"/>
                </a:lnTo>
                <a:lnTo>
                  <a:pt x="0" y="5860385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57766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78358-FF6F-B176-7099-1A13C4AD29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202933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75D03-F042-C852-E855-C802ABBBA9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26735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07F02F-15D0-1F8B-17EF-68EDD9530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597182"/>
            <a:ext cx="6274279" cy="5663639"/>
          </a:xfrm>
          <a:custGeom>
            <a:avLst/>
            <a:gdLst>
              <a:gd name="connsiteX0" fmla="*/ 302243 w 6274279"/>
              <a:gd name="connsiteY0" fmla="*/ 0 h 5663639"/>
              <a:gd name="connsiteX1" fmla="*/ 2107483 w 6274279"/>
              <a:gd name="connsiteY1" fmla="*/ 0 h 5663639"/>
              <a:gd name="connsiteX2" fmla="*/ 4774908 w 6274279"/>
              <a:gd name="connsiteY2" fmla="*/ 0 h 5663639"/>
              <a:gd name="connsiteX3" fmla="*/ 6274279 w 6274279"/>
              <a:gd name="connsiteY3" fmla="*/ 0 h 5663639"/>
              <a:gd name="connsiteX4" fmla="*/ 6274279 w 6274279"/>
              <a:gd name="connsiteY4" fmla="*/ 5663639 h 5663639"/>
              <a:gd name="connsiteX5" fmla="*/ 4774908 w 6274279"/>
              <a:gd name="connsiteY5" fmla="*/ 5663639 h 5663639"/>
              <a:gd name="connsiteX6" fmla="*/ 2107483 w 6274279"/>
              <a:gd name="connsiteY6" fmla="*/ 5663639 h 5663639"/>
              <a:gd name="connsiteX7" fmla="*/ 302243 w 6274279"/>
              <a:gd name="connsiteY7" fmla="*/ 5663639 h 5663639"/>
              <a:gd name="connsiteX8" fmla="*/ 0 w 6274279"/>
              <a:gd name="connsiteY8" fmla="*/ 5361397 h 5663639"/>
              <a:gd name="connsiteX9" fmla="*/ 0 w 6274279"/>
              <a:gd name="connsiteY9" fmla="*/ 302243 h 5663639"/>
              <a:gd name="connsiteX10" fmla="*/ 302243 w 6274279"/>
              <a:gd name="connsiteY10" fmla="*/ 0 h 5663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74279" h="5663639">
                <a:moveTo>
                  <a:pt x="302243" y="0"/>
                </a:moveTo>
                <a:lnTo>
                  <a:pt x="2107483" y="0"/>
                </a:lnTo>
                <a:lnTo>
                  <a:pt x="4774908" y="0"/>
                </a:lnTo>
                <a:lnTo>
                  <a:pt x="6274279" y="0"/>
                </a:lnTo>
                <a:lnTo>
                  <a:pt x="6274279" y="5663639"/>
                </a:lnTo>
                <a:lnTo>
                  <a:pt x="4774908" y="5663639"/>
                </a:lnTo>
                <a:lnTo>
                  <a:pt x="2107483" y="5663639"/>
                </a:lnTo>
                <a:lnTo>
                  <a:pt x="302243" y="5663639"/>
                </a:lnTo>
                <a:cubicBezTo>
                  <a:pt x="135319" y="5663639"/>
                  <a:pt x="0" y="5528320"/>
                  <a:pt x="0" y="5361397"/>
                </a:cubicBezTo>
                <a:lnTo>
                  <a:pt x="0" y="302243"/>
                </a:lnTo>
                <a:cubicBezTo>
                  <a:pt x="0" y="135319"/>
                  <a:pt x="135319" y="0"/>
                  <a:pt x="30224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110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2ADF55C-2EE8-1FD6-AB77-FE6A1AB0EE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00949"/>
            <a:ext cx="7584143" cy="5861304"/>
          </a:xfrm>
          <a:custGeom>
            <a:avLst/>
            <a:gdLst>
              <a:gd name="connsiteX0" fmla="*/ 0 w 7584143"/>
              <a:gd name="connsiteY0" fmla="*/ 0 h 5861304"/>
              <a:gd name="connsiteX1" fmla="*/ 2330244 w 7584143"/>
              <a:gd name="connsiteY1" fmla="*/ 0 h 5861304"/>
              <a:gd name="connsiteX2" fmla="*/ 2330244 w 7584143"/>
              <a:gd name="connsiteY2" fmla="*/ 460 h 5861304"/>
              <a:gd name="connsiteX3" fmla="*/ 2643362 w 7584143"/>
              <a:gd name="connsiteY3" fmla="*/ 460 h 5861304"/>
              <a:gd name="connsiteX4" fmla="*/ 5403449 w 7584143"/>
              <a:gd name="connsiteY4" fmla="*/ 460 h 5861304"/>
              <a:gd name="connsiteX5" fmla="*/ 7271401 w 7584143"/>
              <a:gd name="connsiteY5" fmla="*/ 460 h 5861304"/>
              <a:gd name="connsiteX6" fmla="*/ 7584143 w 7584143"/>
              <a:gd name="connsiteY6" fmla="*/ 313202 h 5861304"/>
              <a:gd name="connsiteX7" fmla="*/ 7584143 w 7584143"/>
              <a:gd name="connsiteY7" fmla="*/ 5548103 h 5861304"/>
              <a:gd name="connsiteX8" fmla="*/ 7271401 w 7584143"/>
              <a:gd name="connsiteY8" fmla="*/ 5860845 h 5861304"/>
              <a:gd name="connsiteX9" fmla="*/ 5403449 w 7584143"/>
              <a:gd name="connsiteY9" fmla="*/ 5860845 h 5861304"/>
              <a:gd name="connsiteX10" fmla="*/ 2643362 w 7584143"/>
              <a:gd name="connsiteY10" fmla="*/ 5860845 h 5861304"/>
              <a:gd name="connsiteX11" fmla="*/ 2330244 w 7584143"/>
              <a:gd name="connsiteY11" fmla="*/ 5860845 h 5861304"/>
              <a:gd name="connsiteX12" fmla="*/ 2330244 w 7584143"/>
              <a:gd name="connsiteY12" fmla="*/ 5861304 h 5861304"/>
              <a:gd name="connsiteX13" fmla="*/ 0 w 7584143"/>
              <a:gd name="connsiteY13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84143" h="5861304">
                <a:moveTo>
                  <a:pt x="0" y="0"/>
                </a:moveTo>
                <a:lnTo>
                  <a:pt x="2330244" y="0"/>
                </a:lnTo>
                <a:lnTo>
                  <a:pt x="2330244" y="460"/>
                </a:lnTo>
                <a:lnTo>
                  <a:pt x="2643362" y="460"/>
                </a:lnTo>
                <a:lnTo>
                  <a:pt x="5403449" y="460"/>
                </a:lnTo>
                <a:lnTo>
                  <a:pt x="7271401" y="460"/>
                </a:lnTo>
                <a:cubicBezTo>
                  <a:pt x="7444124" y="460"/>
                  <a:pt x="7584143" y="140480"/>
                  <a:pt x="7584143" y="313202"/>
                </a:cubicBezTo>
                <a:lnTo>
                  <a:pt x="7584143" y="5548103"/>
                </a:lnTo>
                <a:cubicBezTo>
                  <a:pt x="7584143" y="5720826"/>
                  <a:pt x="7444124" y="5860845"/>
                  <a:pt x="7271401" y="5860845"/>
                </a:cubicBezTo>
                <a:lnTo>
                  <a:pt x="5403449" y="5860845"/>
                </a:lnTo>
                <a:lnTo>
                  <a:pt x="2643362" y="5860845"/>
                </a:lnTo>
                <a:lnTo>
                  <a:pt x="2330244" y="5860845"/>
                </a:lnTo>
                <a:lnTo>
                  <a:pt x="2330244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1E025-4B4E-790A-70F2-EBDF57CDBF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DB5AF-1AC5-9914-BD02-F8CDB14481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1627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 anchor="b">
            <a:normAutofit/>
          </a:bodyPr>
          <a:lstStyle>
            <a:lvl1pPr algn="r"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64AFBD-23FD-6C5F-2B5B-EFF6936E419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99361"/>
            <a:ext cx="11001375" cy="4114800"/>
          </a:xfrm>
          <a:custGeom>
            <a:avLst/>
            <a:gdLst>
              <a:gd name="connsiteX0" fmla="*/ 0 w 11001375"/>
              <a:gd name="connsiteY0" fmla="*/ 0 h 4114800"/>
              <a:gd name="connsiteX1" fmla="*/ 7194001 w 11001375"/>
              <a:gd name="connsiteY1" fmla="*/ 0 h 4114800"/>
              <a:gd name="connsiteX2" fmla="*/ 7733211 w 11001375"/>
              <a:gd name="connsiteY2" fmla="*/ 0 h 4114800"/>
              <a:gd name="connsiteX3" fmla="*/ 10593937 w 11001375"/>
              <a:gd name="connsiteY3" fmla="*/ 0 h 4114800"/>
              <a:gd name="connsiteX4" fmla="*/ 11001375 w 11001375"/>
              <a:gd name="connsiteY4" fmla="*/ 407438 h 4114800"/>
              <a:gd name="connsiteX5" fmla="*/ 11001375 w 11001375"/>
              <a:gd name="connsiteY5" fmla="*/ 3706852 h 4114800"/>
              <a:gd name="connsiteX6" fmla="*/ 10593937 w 11001375"/>
              <a:gd name="connsiteY6" fmla="*/ 4114290 h 4114800"/>
              <a:gd name="connsiteX7" fmla="*/ 7733211 w 11001375"/>
              <a:gd name="connsiteY7" fmla="*/ 4114290 h 4114800"/>
              <a:gd name="connsiteX8" fmla="*/ 7733211 w 11001375"/>
              <a:gd name="connsiteY8" fmla="*/ 4114800 h 4114800"/>
              <a:gd name="connsiteX9" fmla="*/ 0 w 11001375"/>
              <a:gd name="connsiteY9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1375" h="4114800">
                <a:moveTo>
                  <a:pt x="0" y="0"/>
                </a:moveTo>
                <a:lnTo>
                  <a:pt x="7194001" y="0"/>
                </a:lnTo>
                <a:lnTo>
                  <a:pt x="7733211" y="0"/>
                </a:lnTo>
                <a:lnTo>
                  <a:pt x="10593937" y="0"/>
                </a:lnTo>
                <a:cubicBezTo>
                  <a:pt x="10818959" y="0"/>
                  <a:pt x="11001375" y="182416"/>
                  <a:pt x="11001375" y="407438"/>
                </a:cubicBezTo>
                <a:lnTo>
                  <a:pt x="11001375" y="3706852"/>
                </a:lnTo>
                <a:cubicBezTo>
                  <a:pt x="11001375" y="3931874"/>
                  <a:pt x="10818959" y="4114290"/>
                  <a:pt x="10593937" y="4114290"/>
                </a:cubicBezTo>
                <a:lnTo>
                  <a:pt x="7733211" y="4114290"/>
                </a:lnTo>
                <a:lnTo>
                  <a:pt x="7733211" y="4114800"/>
                </a:lnTo>
                <a:lnTo>
                  <a:pt x="0" y="41148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D76F-A613-5199-3B43-F4D09950F8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DADC2-C124-24F8-970E-9BEF54A143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44536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591CF2-44E9-18CF-D92F-1FD0FA0301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557829"/>
            <a:ext cx="7430219" cy="5742345"/>
          </a:xfrm>
          <a:custGeom>
            <a:avLst/>
            <a:gdLst>
              <a:gd name="connsiteX0" fmla="*/ 5147268 w 7430219"/>
              <a:gd name="connsiteY0" fmla="*/ 0 h 5742345"/>
              <a:gd name="connsiteX1" fmla="*/ 7430219 w 7430219"/>
              <a:gd name="connsiteY1" fmla="*/ 0 h 5742345"/>
              <a:gd name="connsiteX2" fmla="*/ 7430219 w 7430219"/>
              <a:gd name="connsiteY2" fmla="*/ 5742345 h 5742345"/>
              <a:gd name="connsiteX3" fmla="*/ 5147268 w 7430219"/>
              <a:gd name="connsiteY3" fmla="*/ 5742345 h 5742345"/>
              <a:gd name="connsiteX4" fmla="*/ 5147268 w 7430219"/>
              <a:gd name="connsiteY4" fmla="*/ 5741896 h 5742345"/>
              <a:gd name="connsiteX5" fmla="*/ 4840505 w 7430219"/>
              <a:gd name="connsiteY5" fmla="*/ 5741896 h 5742345"/>
              <a:gd name="connsiteX6" fmla="*/ 2136436 w 7430219"/>
              <a:gd name="connsiteY6" fmla="*/ 5741896 h 5742345"/>
              <a:gd name="connsiteX7" fmla="*/ 306395 w 7430219"/>
              <a:gd name="connsiteY7" fmla="*/ 5741896 h 5742345"/>
              <a:gd name="connsiteX8" fmla="*/ 0 w 7430219"/>
              <a:gd name="connsiteY8" fmla="*/ 5435501 h 5742345"/>
              <a:gd name="connsiteX9" fmla="*/ 0 w 7430219"/>
              <a:gd name="connsiteY9" fmla="*/ 306845 h 5742345"/>
              <a:gd name="connsiteX10" fmla="*/ 306395 w 7430219"/>
              <a:gd name="connsiteY10" fmla="*/ 451 h 5742345"/>
              <a:gd name="connsiteX11" fmla="*/ 2136436 w 7430219"/>
              <a:gd name="connsiteY11" fmla="*/ 451 h 5742345"/>
              <a:gd name="connsiteX12" fmla="*/ 4840505 w 7430219"/>
              <a:gd name="connsiteY12" fmla="*/ 451 h 5742345"/>
              <a:gd name="connsiteX13" fmla="*/ 5147268 w 7430219"/>
              <a:gd name="connsiteY13" fmla="*/ 451 h 5742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30219" h="5742345">
                <a:moveTo>
                  <a:pt x="5147268" y="0"/>
                </a:moveTo>
                <a:lnTo>
                  <a:pt x="7430219" y="0"/>
                </a:lnTo>
                <a:lnTo>
                  <a:pt x="7430219" y="5742345"/>
                </a:lnTo>
                <a:lnTo>
                  <a:pt x="5147268" y="5742345"/>
                </a:lnTo>
                <a:lnTo>
                  <a:pt x="5147268" y="5741896"/>
                </a:lnTo>
                <a:lnTo>
                  <a:pt x="4840505" y="5741896"/>
                </a:lnTo>
                <a:lnTo>
                  <a:pt x="2136436" y="5741896"/>
                </a:lnTo>
                <a:lnTo>
                  <a:pt x="306395" y="5741896"/>
                </a:lnTo>
                <a:cubicBezTo>
                  <a:pt x="137177" y="5741896"/>
                  <a:pt x="0" y="5604718"/>
                  <a:pt x="0" y="5435501"/>
                </a:cubicBezTo>
                <a:lnTo>
                  <a:pt x="0" y="306845"/>
                </a:lnTo>
                <a:cubicBezTo>
                  <a:pt x="0" y="137629"/>
                  <a:pt x="137177" y="451"/>
                  <a:pt x="306395" y="451"/>
                </a:cubicBezTo>
                <a:lnTo>
                  <a:pt x="2136436" y="451"/>
                </a:lnTo>
                <a:lnTo>
                  <a:pt x="4840505" y="451"/>
                </a:lnTo>
                <a:lnTo>
                  <a:pt x="5147268" y="4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E272-9668-C850-34DC-A513583C7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A0F1F-73F3-2520-20AE-D12609A0BF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22178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CFBFA6-C829-7A77-B370-475C5143C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00719"/>
            <a:ext cx="7781365" cy="5861304"/>
          </a:xfrm>
          <a:custGeom>
            <a:avLst/>
            <a:gdLst>
              <a:gd name="connsiteX0" fmla="*/ 0 w 7781365"/>
              <a:gd name="connsiteY0" fmla="*/ 0 h 5861304"/>
              <a:gd name="connsiteX1" fmla="*/ 197221 w 7781365"/>
              <a:gd name="connsiteY1" fmla="*/ 0 h 5861304"/>
              <a:gd name="connsiteX2" fmla="*/ 2005781 w 7781365"/>
              <a:gd name="connsiteY2" fmla="*/ 0 h 5861304"/>
              <a:gd name="connsiteX3" fmla="*/ 2527466 w 7781365"/>
              <a:gd name="connsiteY3" fmla="*/ 0 h 5861304"/>
              <a:gd name="connsiteX4" fmla="*/ 2527466 w 7781365"/>
              <a:gd name="connsiteY4" fmla="*/ 460 h 5861304"/>
              <a:gd name="connsiteX5" fmla="*/ 2840584 w 7781365"/>
              <a:gd name="connsiteY5" fmla="*/ 460 h 5861304"/>
              <a:gd name="connsiteX6" fmla="*/ 5600671 w 7781365"/>
              <a:gd name="connsiteY6" fmla="*/ 460 h 5861304"/>
              <a:gd name="connsiteX7" fmla="*/ 7468623 w 7781365"/>
              <a:gd name="connsiteY7" fmla="*/ 460 h 5861304"/>
              <a:gd name="connsiteX8" fmla="*/ 7781365 w 7781365"/>
              <a:gd name="connsiteY8" fmla="*/ 313202 h 5861304"/>
              <a:gd name="connsiteX9" fmla="*/ 7781365 w 7781365"/>
              <a:gd name="connsiteY9" fmla="*/ 5548103 h 5861304"/>
              <a:gd name="connsiteX10" fmla="*/ 7468623 w 7781365"/>
              <a:gd name="connsiteY10" fmla="*/ 5860845 h 5861304"/>
              <a:gd name="connsiteX11" fmla="*/ 5600671 w 7781365"/>
              <a:gd name="connsiteY11" fmla="*/ 5860845 h 5861304"/>
              <a:gd name="connsiteX12" fmla="*/ 2840584 w 7781365"/>
              <a:gd name="connsiteY12" fmla="*/ 5860845 h 5861304"/>
              <a:gd name="connsiteX13" fmla="*/ 2527466 w 7781365"/>
              <a:gd name="connsiteY13" fmla="*/ 5860845 h 5861304"/>
              <a:gd name="connsiteX14" fmla="*/ 2527466 w 7781365"/>
              <a:gd name="connsiteY14" fmla="*/ 5861304 h 5861304"/>
              <a:gd name="connsiteX15" fmla="*/ 2005781 w 7781365"/>
              <a:gd name="connsiteY15" fmla="*/ 5861304 h 5861304"/>
              <a:gd name="connsiteX16" fmla="*/ 197221 w 7781365"/>
              <a:gd name="connsiteY16" fmla="*/ 5861304 h 5861304"/>
              <a:gd name="connsiteX17" fmla="*/ 0 w 7781365"/>
              <a:gd name="connsiteY17" fmla="*/ 5861304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81365" h="5861304">
                <a:moveTo>
                  <a:pt x="0" y="0"/>
                </a:moveTo>
                <a:lnTo>
                  <a:pt x="197221" y="0"/>
                </a:lnTo>
                <a:lnTo>
                  <a:pt x="2005781" y="0"/>
                </a:lnTo>
                <a:lnTo>
                  <a:pt x="2527466" y="0"/>
                </a:lnTo>
                <a:lnTo>
                  <a:pt x="2527466" y="460"/>
                </a:lnTo>
                <a:lnTo>
                  <a:pt x="2840584" y="460"/>
                </a:lnTo>
                <a:lnTo>
                  <a:pt x="5600671" y="460"/>
                </a:lnTo>
                <a:lnTo>
                  <a:pt x="7468623" y="460"/>
                </a:lnTo>
                <a:cubicBezTo>
                  <a:pt x="7641346" y="460"/>
                  <a:pt x="7781365" y="140480"/>
                  <a:pt x="7781365" y="313202"/>
                </a:cubicBezTo>
                <a:lnTo>
                  <a:pt x="7781365" y="5548103"/>
                </a:lnTo>
                <a:cubicBezTo>
                  <a:pt x="7781365" y="5720826"/>
                  <a:pt x="7641346" y="5860845"/>
                  <a:pt x="7468623" y="5860845"/>
                </a:cubicBezTo>
                <a:lnTo>
                  <a:pt x="5600671" y="5860845"/>
                </a:lnTo>
                <a:lnTo>
                  <a:pt x="2840584" y="5860845"/>
                </a:lnTo>
                <a:lnTo>
                  <a:pt x="2527466" y="5860845"/>
                </a:lnTo>
                <a:lnTo>
                  <a:pt x="2527466" y="5861304"/>
                </a:lnTo>
                <a:lnTo>
                  <a:pt x="2005781" y="5861304"/>
                </a:lnTo>
                <a:lnTo>
                  <a:pt x="197221" y="5861304"/>
                </a:lnTo>
                <a:lnTo>
                  <a:pt x="0" y="5861304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6261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012268"/>
            <a:ext cx="3739896" cy="139033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D96E9E-DFC6-985A-1AB3-900A281D1A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63826"/>
            <a:ext cx="11002361" cy="4071307"/>
          </a:xfrm>
          <a:custGeom>
            <a:avLst/>
            <a:gdLst>
              <a:gd name="connsiteX0" fmla="*/ 0 w 11002361"/>
              <a:gd name="connsiteY0" fmla="*/ 0 h 4071307"/>
              <a:gd name="connsiteX1" fmla="*/ 9220200 w 11002361"/>
              <a:gd name="connsiteY1" fmla="*/ 0 h 4071307"/>
              <a:gd name="connsiteX2" fmla="*/ 9220200 w 11002361"/>
              <a:gd name="connsiteY2" fmla="*/ 1 h 4071307"/>
              <a:gd name="connsiteX3" fmla="*/ 10695675 w 11002361"/>
              <a:gd name="connsiteY3" fmla="*/ 1 h 4071307"/>
              <a:gd name="connsiteX4" fmla="*/ 11002361 w 11002361"/>
              <a:gd name="connsiteY4" fmla="*/ 306687 h 4071307"/>
              <a:gd name="connsiteX5" fmla="*/ 11002361 w 11002361"/>
              <a:gd name="connsiteY5" fmla="*/ 3784866 h 4071307"/>
              <a:gd name="connsiteX6" fmla="*/ 10815051 w 11002361"/>
              <a:gd name="connsiteY6" fmla="*/ 4067451 h 4071307"/>
              <a:gd name="connsiteX7" fmla="*/ 10802629 w 11002361"/>
              <a:gd name="connsiteY7" fmla="*/ 4071307 h 4071307"/>
              <a:gd name="connsiteX8" fmla="*/ 0 w 11002361"/>
              <a:gd name="connsiteY8" fmla="*/ 4071307 h 40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2361" h="4071307">
                <a:moveTo>
                  <a:pt x="0" y="0"/>
                </a:moveTo>
                <a:lnTo>
                  <a:pt x="9220200" y="0"/>
                </a:lnTo>
                <a:lnTo>
                  <a:pt x="9220200" y="1"/>
                </a:lnTo>
                <a:lnTo>
                  <a:pt x="10695675" y="1"/>
                </a:lnTo>
                <a:cubicBezTo>
                  <a:pt x="10865053" y="1"/>
                  <a:pt x="11002361" y="137309"/>
                  <a:pt x="11002361" y="306687"/>
                </a:cubicBezTo>
                <a:lnTo>
                  <a:pt x="11002361" y="3784866"/>
                </a:lnTo>
                <a:cubicBezTo>
                  <a:pt x="11002361" y="3911900"/>
                  <a:pt x="10925125" y="4020894"/>
                  <a:pt x="10815051" y="4067451"/>
                </a:cubicBezTo>
                <a:lnTo>
                  <a:pt x="10802629" y="4071307"/>
                </a:lnTo>
                <a:lnTo>
                  <a:pt x="0" y="40713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32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786418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62318"/>
            <a:ext cx="2953618" cy="1892808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66EB8D-4883-CF33-FB2A-FA4B7CE045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663675 w 10869559"/>
              <a:gd name="connsiteY1" fmla="*/ 0 h 3778270"/>
              <a:gd name="connsiteX2" fmla="*/ 1592826 w 10869559"/>
              <a:gd name="connsiteY2" fmla="*/ 0 h 3778270"/>
              <a:gd name="connsiteX3" fmla="*/ 9216411 w 10869559"/>
              <a:gd name="connsiteY3" fmla="*/ 0 h 3778270"/>
              <a:gd name="connsiteX4" fmla="*/ 9216411 w 10869559"/>
              <a:gd name="connsiteY4" fmla="*/ 1 h 3778270"/>
              <a:gd name="connsiteX5" fmla="*/ 10585074 w 10869559"/>
              <a:gd name="connsiteY5" fmla="*/ 1 h 3778270"/>
              <a:gd name="connsiteX6" fmla="*/ 10869559 w 10869559"/>
              <a:gd name="connsiteY6" fmla="*/ 284486 h 3778270"/>
              <a:gd name="connsiteX7" fmla="*/ 10869559 w 10869559"/>
              <a:gd name="connsiteY7" fmla="*/ 3510875 h 3778270"/>
              <a:gd name="connsiteX8" fmla="*/ 10695808 w 10869559"/>
              <a:gd name="connsiteY8" fmla="*/ 3773003 h 3778270"/>
              <a:gd name="connsiteX9" fmla="*/ 10678840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663675" y="0"/>
                </a:lnTo>
                <a:lnTo>
                  <a:pt x="1592826" y="0"/>
                </a:lnTo>
                <a:lnTo>
                  <a:pt x="9216411" y="0"/>
                </a:lnTo>
                <a:lnTo>
                  <a:pt x="9216411" y="1"/>
                </a:lnTo>
                <a:lnTo>
                  <a:pt x="10585074" y="1"/>
                </a:lnTo>
                <a:cubicBezTo>
                  <a:pt x="10742191" y="1"/>
                  <a:pt x="10869559" y="127369"/>
                  <a:pt x="10869559" y="284486"/>
                </a:cubicBezTo>
                <a:lnTo>
                  <a:pt x="10869559" y="3510875"/>
                </a:lnTo>
                <a:cubicBezTo>
                  <a:pt x="10869559" y="3628712"/>
                  <a:pt x="10797914" y="3729816"/>
                  <a:pt x="10695808" y="3773003"/>
                </a:cubicBezTo>
                <a:lnTo>
                  <a:pt x="10678840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192724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2953618" cy="1892808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48640"/>
            <a:ext cx="7772400" cy="224028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E0B2E-508E-234D-B0A0-9E5ED494E5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079730"/>
            <a:ext cx="10869559" cy="3778270"/>
          </a:xfrm>
          <a:custGeom>
            <a:avLst/>
            <a:gdLst>
              <a:gd name="connsiteX0" fmla="*/ 0 w 10869559"/>
              <a:gd name="connsiteY0" fmla="*/ 0 h 3778270"/>
              <a:gd name="connsiteX1" fmla="*/ 10678837 w 10869559"/>
              <a:gd name="connsiteY1" fmla="*/ 0 h 3778270"/>
              <a:gd name="connsiteX2" fmla="*/ 10695808 w 10869559"/>
              <a:gd name="connsiteY2" fmla="*/ 5268 h 3778270"/>
              <a:gd name="connsiteX3" fmla="*/ 10869559 w 10869559"/>
              <a:gd name="connsiteY3" fmla="*/ 267397 h 3778270"/>
              <a:gd name="connsiteX4" fmla="*/ 10869559 w 10869559"/>
              <a:gd name="connsiteY4" fmla="*/ 3493786 h 3778270"/>
              <a:gd name="connsiteX5" fmla="*/ 10585074 w 10869559"/>
              <a:gd name="connsiteY5" fmla="*/ 3778270 h 3778270"/>
              <a:gd name="connsiteX6" fmla="*/ 9216411 w 10869559"/>
              <a:gd name="connsiteY6" fmla="*/ 3778270 h 3778270"/>
              <a:gd name="connsiteX7" fmla="*/ 7808345 w 10869559"/>
              <a:gd name="connsiteY7" fmla="*/ 3778270 h 3778270"/>
              <a:gd name="connsiteX8" fmla="*/ 1592826 w 10869559"/>
              <a:gd name="connsiteY8" fmla="*/ 3778270 h 3778270"/>
              <a:gd name="connsiteX9" fmla="*/ 663675 w 10869559"/>
              <a:gd name="connsiteY9" fmla="*/ 3778270 h 3778270"/>
              <a:gd name="connsiteX10" fmla="*/ 0 w 10869559"/>
              <a:gd name="connsiteY10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69559" h="3778270">
                <a:moveTo>
                  <a:pt x="0" y="0"/>
                </a:moveTo>
                <a:lnTo>
                  <a:pt x="10678837" y="0"/>
                </a:lnTo>
                <a:lnTo>
                  <a:pt x="10695808" y="5268"/>
                </a:lnTo>
                <a:cubicBezTo>
                  <a:pt x="10797914" y="48455"/>
                  <a:pt x="10869559" y="149559"/>
                  <a:pt x="10869559" y="267397"/>
                </a:cubicBezTo>
                <a:lnTo>
                  <a:pt x="10869559" y="3493786"/>
                </a:lnTo>
                <a:cubicBezTo>
                  <a:pt x="10869559" y="3650902"/>
                  <a:pt x="10742191" y="3778270"/>
                  <a:pt x="10585074" y="3778270"/>
                </a:cubicBezTo>
                <a:lnTo>
                  <a:pt x="9216411" y="3778270"/>
                </a:lnTo>
                <a:lnTo>
                  <a:pt x="7808345" y="3778270"/>
                </a:lnTo>
                <a:lnTo>
                  <a:pt x="1592826" y="3778270"/>
                </a:lnTo>
                <a:lnTo>
                  <a:pt x="663675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17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972802" cy="96926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75E0554-AFC0-6021-9659-FB67DE75B1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custGeom>
            <a:avLst/>
            <a:gdLst>
              <a:gd name="connsiteX0" fmla="*/ 1528012 w 6172200"/>
              <a:gd name="connsiteY0" fmla="*/ 0 h 4425696"/>
              <a:gd name="connsiteX1" fmla="*/ 5795884 w 6172200"/>
              <a:gd name="connsiteY1" fmla="*/ 0 h 4425696"/>
              <a:gd name="connsiteX2" fmla="*/ 6164556 w 6172200"/>
              <a:gd name="connsiteY2" fmla="*/ 300476 h 4425696"/>
              <a:gd name="connsiteX3" fmla="*/ 6172200 w 6172200"/>
              <a:gd name="connsiteY3" fmla="*/ 376308 h 4425696"/>
              <a:gd name="connsiteX4" fmla="*/ 6172200 w 6172200"/>
              <a:gd name="connsiteY4" fmla="*/ 4049388 h 4425696"/>
              <a:gd name="connsiteX5" fmla="*/ 6164556 w 6172200"/>
              <a:gd name="connsiteY5" fmla="*/ 4125220 h 4425696"/>
              <a:gd name="connsiteX6" fmla="*/ 5795884 w 6172200"/>
              <a:gd name="connsiteY6" fmla="*/ 4425696 h 4425696"/>
              <a:gd name="connsiteX7" fmla="*/ 4644199 w 6172200"/>
              <a:gd name="connsiteY7" fmla="*/ 4425696 h 4425696"/>
              <a:gd name="connsiteX8" fmla="*/ 376307 w 6172200"/>
              <a:gd name="connsiteY8" fmla="*/ 4425696 h 4425696"/>
              <a:gd name="connsiteX9" fmla="*/ 300476 w 6172200"/>
              <a:gd name="connsiteY9" fmla="*/ 4418052 h 4425696"/>
              <a:gd name="connsiteX10" fmla="*/ 0 w 6172200"/>
              <a:gd name="connsiteY10" fmla="*/ 4049380 h 4425696"/>
              <a:gd name="connsiteX11" fmla="*/ 0 w 6172200"/>
              <a:gd name="connsiteY11" fmla="*/ 376318 h 4425696"/>
              <a:gd name="connsiteX12" fmla="*/ 376317 w 6172200"/>
              <a:gd name="connsiteY12" fmla="*/ 1 h 4425696"/>
              <a:gd name="connsiteX13" fmla="*/ 1528002 w 6172200"/>
              <a:gd name="connsiteY13" fmla="*/ 1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72200" h="4425696">
                <a:moveTo>
                  <a:pt x="1528012" y="0"/>
                </a:moveTo>
                <a:lnTo>
                  <a:pt x="5795884" y="0"/>
                </a:lnTo>
                <a:cubicBezTo>
                  <a:pt x="5977739" y="0"/>
                  <a:pt x="6129466" y="128995"/>
                  <a:pt x="6164556" y="300476"/>
                </a:cubicBezTo>
                <a:lnTo>
                  <a:pt x="6172200" y="376308"/>
                </a:lnTo>
                <a:lnTo>
                  <a:pt x="6172200" y="4049388"/>
                </a:lnTo>
                <a:lnTo>
                  <a:pt x="6164556" y="4125220"/>
                </a:lnTo>
                <a:cubicBezTo>
                  <a:pt x="6129466" y="4296701"/>
                  <a:pt x="5977739" y="4425696"/>
                  <a:pt x="5795884" y="4425696"/>
                </a:cubicBezTo>
                <a:lnTo>
                  <a:pt x="4644199" y="4425696"/>
                </a:lnTo>
                <a:lnTo>
                  <a:pt x="376307" y="4425696"/>
                </a:lnTo>
                <a:lnTo>
                  <a:pt x="300476" y="4418052"/>
                </a:lnTo>
                <a:cubicBezTo>
                  <a:pt x="128995" y="4382962"/>
                  <a:pt x="0" y="4231235"/>
                  <a:pt x="0" y="4049380"/>
                </a:cubicBezTo>
                <a:lnTo>
                  <a:pt x="0" y="376318"/>
                </a:lnTo>
                <a:cubicBezTo>
                  <a:pt x="0" y="168484"/>
                  <a:pt x="168483" y="1"/>
                  <a:pt x="376317" y="1"/>
                </a:cubicBezTo>
                <a:lnTo>
                  <a:pt x="1528002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076936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87B29A-8A7E-03FA-CAE4-603D4A7507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644" y="2290890"/>
            <a:ext cx="4672584" cy="4041648"/>
          </a:xfrm>
          <a:custGeom>
            <a:avLst/>
            <a:gdLst>
              <a:gd name="connsiteX0" fmla="*/ 343661 w 4672584"/>
              <a:gd name="connsiteY0" fmla="*/ 0 h 4041648"/>
              <a:gd name="connsiteX1" fmla="*/ 4328923 w 4672584"/>
              <a:gd name="connsiteY1" fmla="*/ 0 h 4041648"/>
              <a:gd name="connsiteX2" fmla="*/ 4672584 w 4672584"/>
              <a:gd name="connsiteY2" fmla="*/ 343661 h 4041648"/>
              <a:gd name="connsiteX3" fmla="*/ 4672584 w 4672584"/>
              <a:gd name="connsiteY3" fmla="*/ 3697987 h 4041648"/>
              <a:gd name="connsiteX4" fmla="*/ 4328923 w 4672584"/>
              <a:gd name="connsiteY4" fmla="*/ 4041648 h 4041648"/>
              <a:gd name="connsiteX5" fmla="*/ 343661 w 4672584"/>
              <a:gd name="connsiteY5" fmla="*/ 4041648 h 4041648"/>
              <a:gd name="connsiteX6" fmla="*/ 0 w 4672584"/>
              <a:gd name="connsiteY6" fmla="*/ 3697987 h 4041648"/>
              <a:gd name="connsiteX7" fmla="*/ 0 w 4672584"/>
              <a:gd name="connsiteY7" fmla="*/ 343661 h 4041648"/>
              <a:gd name="connsiteX8" fmla="*/ 343661 w 4672584"/>
              <a:gd name="connsiteY8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584" h="4041648">
                <a:moveTo>
                  <a:pt x="343661" y="0"/>
                </a:moveTo>
                <a:lnTo>
                  <a:pt x="4328923" y="0"/>
                </a:lnTo>
                <a:cubicBezTo>
                  <a:pt x="4518722" y="0"/>
                  <a:pt x="4672584" y="153862"/>
                  <a:pt x="4672584" y="343661"/>
                </a:cubicBezTo>
                <a:lnTo>
                  <a:pt x="4672584" y="3697987"/>
                </a:lnTo>
                <a:cubicBezTo>
                  <a:pt x="4672584" y="3887786"/>
                  <a:pt x="4518722" y="4041648"/>
                  <a:pt x="4328923" y="4041648"/>
                </a:cubicBezTo>
                <a:lnTo>
                  <a:pt x="343661" y="4041648"/>
                </a:lnTo>
                <a:cubicBezTo>
                  <a:pt x="153862" y="4041648"/>
                  <a:pt x="0" y="3887786"/>
                  <a:pt x="0" y="3697987"/>
                </a:cubicBezTo>
                <a:lnTo>
                  <a:pt x="0" y="343661"/>
                </a:lnTo>
                <a:cubicBezTo>
                  <a:pt x="0" y="153862"/>
                  <a:pt x="153862" y="0"/>
                  <a:pt x="34366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824905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836912-DF32-220D-916F-C27FCC1F8E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353" y="2295144"/>
            <a:ext cx="3490176" cy="4041648"/>
          </a:xfrm>
          <a:custGeom>
            <a:avLst/>
            <a:gdLst>
              <a:gd name="connsiteX0" fmla="*/ 297009 w 3490176"/>
              <a:gd name="connsiteY0" fmla="*/ 0 h 4041648"/>
              <a:gd name="connsiteX1" fmla="*/ 3195997 w 3490176"/>
              <a:gd name="connsiteY1" fmla="*/ 0 h 4041648"/>
              <a:gd name="connsiteX2" fmla="*/ 3486973 w 3490176"/>
              <a:gd name="connsiteY2" fmla="*/ 237152 h 4041648"/>
              <a:gd name="connsiteX3" fmla="*/ 3490176 w 3490176"/>
              <a:gd name="connsiteY3" fmla="*/ 268927 h 4041648"/>
              <a:gd name="connsiteX4" fmla="*/ 3490176 w 3490176"/>
              <a:gd name="connsiteY4" fmla="*/ 3772721 h 4041648"/>
              <a:gd name="connsiteX5" fmla="*/ 3486973 w 3490176"/>
              <a:gd name="connsiteY5" fmla="*/ 3804496 h 4041648"/>
              <a:gd name="connsiteX6" fmla="*/ 3195997 w 3490176"/>
              <a:gd name="connsiteY6" fmla="*/ 4041648 h 4041648"/>
              <a:gd name="connsiteX7" fmla="*/ 297009 w 3490176"/>
              <a:gd name="connsiteY7" fmla="*/ 4041648 h 4041648"/>
              <a:gd name="connsiteX8" fmla="*/ 6033 w 3490176"/>
              <a:gd name="connsiteY8" fmla="*/ 3804496 h 4041648"/>
              <a:gd name="connsiteX9" fmla="*/ 0 w 3490176"/>
              <a:gd name="connsiteY9" fmla="*/ 3744648 h 4041648"/>
              <a:gd name="connsiteX10" fmla="*/ 0 w 3490176"/>
              <a:gd name="connsiteY10" fmla="*/ 297000 h 4041648"/>
              <a:gd name="connsiteX11" fmla="*/ 6033 w 3490176"/>
              <a:gd name="connsiteY11" fmla="*/ 237152 h 4041648"/>
              <a:gd name="connsiteX12" fmla="*/ 297009 w 3490176"/>
              <a:gd name="connsiteY12" fmla="*/ 0 h 404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90176" h="4041648">
                <a:moveTo>
                  <a:pt x="297009" y="0"/>
                </a:moveTo>
                <a:lnTo>
                  <a:pt x="3195997" y="0"/>
                </a:lnTo>
                <a:cubicBezTo>
                  <a:pt x="3339527" y="0"/>
                  <a:pt x="3459278" y="101810"/>
                  <a:pt x="3486973" y="237152"/>
                </a:cubicBezTo>
                <a:lnTo>
                  <a:pt x="3490176" y="268927"/>
                </a:lnTo>
                <a:lnTo>
                  <a:pt x="3490176" y="3772721"/>
                </a:lnTo>
                <a:lnTo>
                  <a:pt x="3486973" y="3804496"/>
                </a:lnTo>
                <a:cubicBezTo>
                  <a:pt x="3459278" y="3939839"/>
                  <a:pt x="3339527" y="4041648"/>
                  <a:pt x="3195997" y="4041648"/>
                </a:cubicBezTo>
                <a:lnTo>
                  <a:pt x="297009" y="4041648"/>
                </a:lnTo>
                <a:cubicBezTo>
                  <a:pt x="153479" y="4041648"/>
                  <a:pt x="33728" y="3939839"/>
                  <a:pt x="6033" y="3804496"/>
                </a:cubicBezTo>
                <a:lnTo>
                  <a:pt x="0" y="3744648"/>
                </a:lnTo>
                <a:lnTo>
                  <a:pt x="0" y="297000"/>
                </a:lnTo>
                <a:lnTo>
                  <a:pt x="6033" y="237152"/>
                </a:lnTo>
                <a:cubicBezTo>
                  <a:pt x="33728" y="101810"/>
                  <a:pt x="153479" y="0"/>
                  <a:pt x="29700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61878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30341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5120640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809412"/>
            <a:ext cx="10543032" cy="4206240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30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7346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 anchor="t" anchorCtr="0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3E2CF8-F9ED-49BB-7C96-2E9AAC05673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230139" y="629340"/>
            <a:ext cx="10976149" cy="4081805"/>
          </a:xfrm>
          <a:custGeom>
            <a:avLst/>
            <a:gdLst>
              <a:gd name="connsiteX0" fmla="*/ 1782161 w 11002360"/>
              <a:gd name="connsiteY0" fmla="*/ 0 h 4091552"/>
              <a:gd name="connsiteX1" fmla="*/ 11002360 w 11002360"/>
              <a:gd name="connsiteY1" fmla="*/ 0 h 4091552"/>
              <a:gd name="connsiteX2" fmla="*/ 11002360 w 11002360"/>
              <a:gd name="connsiteY2" fmla="*/ 4091552 h 4091552"/>
              <a:gd name="connsiteX3" fmla="*/ 3300114 w 11002360"/>
              <a:gd name="connsiteY3" fmla="*/ 4091552 h 4091552"/>
              <a:gd name="connsiteX4" fmla="*/ 1782161 w 11002360"/>
              <a:gd name="connsiteY4" fmla="*/ 4091552 h 4091552"/>
              <a:gd name="connsiteX5" fmla="*/ 306686 w 11002360"/>
              <a:gd name="connsiteY5" fmla="*/ 4091552 h 4091552"/>
              <a:gd name="connsiteX6" fmla="*/ 0 w 11002360"/>
              <a:gd name="connsiteY6" fmla="*/ 3784866 h 4091552"/>
              <a:gd name="connsiteX7" fmla="*/ 0 w 11002360"/>
              <a:gd name="connsiteY7" fmla="*/ 306687 h 4091552"/>
              <a:gd name="connsiteX8" fmla="*/ 306686 w 11002360"/>
              <a:gd name="connsiteY8" fmla="*/ 1 h 4091552"/>
              <a:gd name="connsiteX9" fmla="*/ 1782161 w 11002360"/>
              <a:gd name="connsiteY9" fmla="*/ 1 h 40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02360" h="4091552">
                <a:moveTo>
                  <a:pt x="1782161" y="0"/>
                </a:moveTo>
                <a:lnTo>
                  <a:pt x="11002360" y="0"/>
                </a:lnTo>
                <a:lnTo>
                  <a:pt x="11002360" y="4091552"/>
                </a:lnTo>
                <a:lnTo>
                  <a:pt x="3300114" y="4091552"/>
                </a:lnTo>
                <a:lnTo>
                  <a:pt x="1782161" y="4091552"/>
                </a:lnTo>
                <a:lnTo>
                  <a:pt x="306686" y="4091552"/>
                </a:lnTo>
                <a:cubicBezTo>
                  <a:pt x="137308" y="4091552"/>
                  <a:pt x="0" y="3954244"/>
                  <a:pt x="0" y="3784866"/>
                </a:cubicBezTo>
                <a:lnTo>
                  <a:pt x="0" y="306687"/>
                </a:lnTo>
                <a:cubicBezTo>
                  <a:pt x="0" y="137309"/>
                  <a:pt x="137308" y="1"/>
                  <a:pt x="306686" y="1"/>
                </a:cubicBezTo>
                <a:lnTo>
                  <a:pt x="1782161" y="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644EE-5664-C5E5-F2EA-78570A0BEB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578056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922403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0" i="0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0" i="0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0" i="0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480675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3242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8640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0" i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0" i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0" i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0" i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0" i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4697183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868" y="5196402"/>
            <a:ext cx="8970264" cy="466344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813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8954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712983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669280"/>
            <a:ext cx="8805672" cy="466344"/>
          </a:xfrm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5363593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011680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49255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1152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486025"/>
            <a:ext cx="518160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69474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4B7A6E-A3B8-3D87-4AFC-BB6613DA99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2815"/>
            <a:ext cx="6584942" cy="5972373"/>
          </a:xfrm>
          <a:custGeom>
            <a:avLst/>
            <a:gdLst>
              <a:gd name="connsiteX0" fmla="*/ 0 w 6584942"/>
              <a:gd name="connsiteY0" fmla="*/ 0 h 5972373"/>
              <a:gd name="connsiteX1" fmla="*/ 1717192 w 6584942"/>
              <a:gd name="connsiteY1" fmla="*/ 0 h 5972373"/>
              <a:gd name="connsiteX2" fmla="*/ 3939301 w 6584942"/>
              <a:gd name="connsiteY2" fmla="*/ 0 h 5972373"/>
              <a:gd name="connsiteX3" fmla="*/ 6193330 w 6584942"/>
              <a:gd name="connsiteY3" fmla="*/ 0 h 5972373"/>
              <a:gd name="connsiteX4" fmla="*/ 6584942 w 6584942"/>
              <a:gd name="connsiteY4" fmla="*/ 391612 h 5972373"/>
              <a:gd name="connsiteX5" fmla="*/ 6584942 w 6584942"/>
              <a:gd name="connsiteY5" fmla="*/ 5574602 h 5972373"/>
              <a:gd name="connsiteX6" fmla="*/ 6193330 w 6584942"/>
              <a:gd name="connsiteY6" fmla="*/ 5966214 h 5972373"/>
              <a:gd name="connsiteX7" fmla="*/ 3939301 w 6584942"/>
              <a:gd name="connsiteY7" fmla="*/ 5966214 h 5972373"/>
              <a:gd name="connsiteX8" fmla="*/ 3939301 w 6584942"/>
              <a:gd name="connsiteY8" fmla="*/ 5972373 h 5972373"/>
              <a:gd name="connsiteX9" fmla="*/ 0 w 6584942"/>
              <a:gd name="connsiteY9" fmla="*/ 5972373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84942" h="5972373">
                <a:moveTo>
                  <a:pt x="0" y="0"/>
                </a:moveTo>
                <a:lnTo>
                  <a:pt x="1717192" y="0"/>
                </a:lnTo>
                <a:lnTo>
                  <a:pt x="3939301" y="0"/>
                </a:lnTo>
                <a:lnTo>
                  <a:pt x="6193330" y="0"/>
                </a:lnTo>
                <a:cubicBezTo>
                  <a:pt x="6409612" y="0"/>
                  <a:pt x="6584942" y="175331"/>
                  <a:pt x="6584942" y="391612"/>
                </a:cubicBezTo>
                <a:lnTo>
                  <a:pt x="6584942" y="5574602"/>
                </a:lnTo>
                <a:cubicBezTo>
                  <a:pt x="6584942" y="5790883"/>
                  <a:pt x="6409612" y="5966214"/>
                  <a:pt x="6193330" y="5966214"/>
                </a:cubicBezTo>
                <a:lnTo>
                  <a:pt x="3939301" y="5966214"/>
                </a:lnTo>
                <a:lnTo>
                  <a:pt x="3939301" y="5972373"/>
                </a:lnTo>
                <a:lnTo>
                  <a:pt x="0" y="597237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509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872001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72001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573866"/>
            <a:ext cx="51577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573866"/>
            <a:ext cx="5183188" cy="3763963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7612960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363064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63064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none" baseline="0">
                <a:latin typeface="Ralew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3149594"/>
            <a:ext cx="51577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149594"/>
            <a:ext cx="5183188" cy="310896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1766247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653578" cy="118872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942250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830677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07881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0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22A121F-E5F6-5A23-9964-F85D3A000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58294" y="552552"/>
            <a:ext cx="6519080" cy="5752896"/>
          </a:xfrm>
          <a:custGeom>
            <a:avLst/>
            <a:gdLst>
              <a:gd name="connsiteX0" fmla="*/ 485669 w 6519080"/>
              <a:gd name="connsiteY0" fmla="*/ 0 h 5752896"/>
              <a:gd name="connsiteX1" fmla="*/ 6033412 w 6519080"/>
              <a:gd name="connsiteY1" fmla="*/ 0 h 5752896"/>
              <a:gd name="connsiteX2" fmla="*/ 6512642 w 6519080"/>
              <a:gd name="connsiteY2" fmla="*/ 390584 h 5752896"/>
              <a:gd name="connsiteX3" fmla="*/ 6519080 w 6519080"/>
              <a:gd name="connsiteY3" fmla="*/ 454449 h 5752896"/>
              <a:gd name="connsiteX4" fmla="*/ 6519080 w 6519080"/>
              <a:gd name="connsiteY4" fmla="*/ 5298446 h 5752896"/>
              <a:gd name="connsiteX5" fmla="*/ 6512642 w 6519080"/>
              <a:gd name="connsiteY5" fmla="*/ 5362311 h 5752896"/>
              <a:gd name="connsiteX6" fmla="*/ 6033412 w 6519080"/>
              <a:gd name="connsiteY6" fmla="*/ 5752896 h 5752896"/>
              <a:gd name="connsiteX7" fmla="*/ 485669 w 6519080"/>
              <a:gd name="connsiteY7" fmla="*/ 5752896 h 5752896"/>
              <a:gd name="connsiteX8" fmla="*/ 6438 w 6519080"/>
              <a:gd name="connsiteY8" fmla="*/ 5362311 h 5752896"/>
              <a:gd name="connsiteX9" fmla="*/ 0 w 6519080"/>
              <a:gd name="connsiteY9" fmla="*/ 5298451 h 5752896"/>
              <a:gd name="connsiteX10" fmla="*/ 0 w 6519080"/>
              <a:gd name="connsiteY10" fmla="*/ 454445 h 5752896"/>
              <a:gd name="connsiteX11" fmla="*/ 6438 w 6519080"/>
              <a:gd name="connsiteY11" fmla="*/ 390584 h 5752896"/>
              <a:gd name="connsiteX12" fmla="*/ 485669 w 6519080"/>
              <a:gd name="connsiteY12" fmla="*/ 0 h 575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9080" h="5752896">
                <a:moveTo>
                  <a:pt x="485669" y="0"/>
                </a:moveTo>
                <a:lnTo>
                  <a:pt x="6033412" y="0"/>
                </a:lnTo>
                <a:cubicBezTo>
                  <a:pt x="6269802" y="0"/>
                  <a:pt x="6467029" y="167678"/>
                  <a:pt x="6512642" y="390584"/>
                </a:cubicBezTo>
                <a:lnTo>
                  <a:pt x="6519080" y="454449"/>
                </a:lnTo>
                <a:lnTo>
                  <a:pt x="6519080" y="5298446"/>
                </a:lnTo>
                <a:lnTo>
                  <a:pt x="6512642" y="5362311"/>
                </a:lnTo>
                <a:cubicBezTo>
                  <a:pt x="6467029" y="5585218"/>
                  <a:pt x="6269802" y="5752896"/>
                  <a:pt x="6033412" y="5752896"/>
                </a:cubicBezTo>
                <a:lnTo>
                  <a:pt x="485669" y="5752896"/>
                </a:lnTo>
                <a:cubicBezTo>
                  <a:pt x="249278" y="5752896"/>
                  <a:pt x="52051" y="5585218"/>
                  <a:pt x="6438" y="5362311"/>
                </a:cubicBezTo>
                <a:lnTo>
                  <a:pt x="0" y="5298451"/>
                </a:lnTo>
                <a:lnTo>
                  <a:pt x="0" y="454445"/>
                </a:lnTo>
                <a:lnTo>
                  <a:pt x="6438" y="390584"/>
                </a:lnTo>
                <a:cubicBezTo>
                  <a:pt x="52051" y="167678"/>
                  <a:pt x="249278" y="0"/>
                  <a:pt x="48566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5808314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867591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284922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11107780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39" y="2867591"/>
            <a:ext cx="11107779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23142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15558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ECE93-F2F0-9BF0-BC06-17F4FCB720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997845" y="13796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9B692-E2F6-F6FD-1494-9FB37EAB32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621647" y="6368780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C0B933-AE26-DF32-E480-926E7D262A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7052" y="442815"/>
            <a:ext cx="6584949" cy="5972373"/>
          </a:xfrm>
          <a:custGeom>
            <a:avLst/>
            <a:gdLst>
              <a:gd name="connsiteX0" fmla="*/ 391612 w 6584949"/>
              <a:gd name="connsiteY0" fmla="*/ 0 h 5972373"/>
              <a:gd name="connsiteX1" fmla="*/ 2645641 w 6584949"/>
              <a:gd name="connsiteY1" fmla="*/ 0 h 5972373"/>
              <a:gd name="connsiteX2" fmla="*/ 4867750 w 6584949"/>
              <a:gd name="connsiteY2" fmla="*/ 0 h 5972373"/>
              <a:gd name="connsiteX3" fmla="*/ 6584949 w 6584949"/>
              <a:gd name="connsiteY3" fmla="*/ 0 h 5972373"/>
              <a:gd name="connsiteX4" fmla="*/ 6584949 w 6584949"/>
              <a:gd name="connsiteY4" fmla="*/ 5972373 h 5972373"/>
              <a:gd name="connsiteX5" fmla="*/ 2645641 w 6584949"/>
              <a:gd name="connsiteY5" fmla="*/ 5972373 h 5972373"/>
              <a:gd name="connsiteX6" fmla="*/ 2645641 w 6584949"/>
              <a:gd name="connsiteY6" fmla="*/ 5966214 h 5972373"/>
              <a:gd name="connsiteX7" fmla="*/ 391612 w 6584949"/>
              <a:gd name="connsiteY7" fmla="*/ 5966214 h 5972373"/>
              <a:gd name="connsiteX8" fmla="*/ 0 w 6584949"/>
              <a:gd name="connsiteY8" fmla="*/ 5574602 h 5972373"/>
              <a:gd name="connsiteX9" fmla="*/ 0 w 6584949"/>
              <a:gd name="connsiteY9" fmla="*/ 391612 h 5972373"/>
              <a:gd name="connsiteX10" fmla="*/ 391612 w 6584949"/>
              <a:gd name="connsiteY10" fmla="*/ 0 h 59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4949" h="5972373">
                <a:moveTo>
                  <a:pt x="391612" y="0"/>
                </a:moveTo>
                <a:lnTo>
                  <a:pt x="2645641" y="0"/>
                </a:lnTo>
                <a:lnTo>
                  <a:pt x="4867750" y="0"/>
                </a:lnTo>
                <a:lnTo>
                  <a:pt x="6584949" y="0"/>
                </a:lnTo>
                <a:lnTo>
                  <a:pt x="6584949" y="5972373"/>
                </a:lnTo>
                <a:lnTo>
                  <a:pt x="2645641" y="5972373"/>
                </a:lnTo>
                <a:lnTo>
                  <a:pt x="2645641" y="5966214"/>
                </a:lnTo>
                <a:lnTo>
                  <a:pt x="391612" y="5966214"/>
                </a:lnTo>
                <a:cubicBezTo>
                  <a:pt x="175331" y="5966214"/>
                  <a:pt x="0" y="5790883"/>
                  <a:pt x="0" y="5574602"/>
                </a:cubicBezTo>
                <a:lnTo>
                  <a:pt x="0" y="391612"/>
                </a:lnTo>
                <a:cubicBezTo>
                  <a:pt x="0" y="175331"/>
                  <a:pt x="175331" y="0"/>
                  <a:pt x="39161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800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929817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056260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Autofit/>
          </a:bodyPr>
          <a:lstStyle>
            <a:lvl1pPr algn="ctr">
              <a:defRPr sz="7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8103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7213" y="13796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51015" y="6368780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  <a:latin typeface="Raleway" pitchFamily="2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406534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8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5" r:id="rId44"/>
    <p:sldLayoutId id="2147483876" r:id="rId45"/>
    <p:sldLayoutId id="2147483877" r:id="rId46"/>
    <p:sldLayoutId id="2147483878" r:id="rId47"/>
    <p:sldLayoutId id="2147483879" r:id="rId48"/>
    <p:sldLayoutId id="2147483880" r:id="rId49"/>
    <p:sldLayoutId id="2147483881" r:id="rId50"/>
    <p:sldLayoutId id="2147483882" r:id="rId51"/>
    <p:sldLayoutId id="2147483883" r:id="rId52"/>
    <p:sldLayoutId id="2147483884" r:id="rId53"/>
    <p:sldLayoutId id="2147483885" r:id="rId54"/>
    <p:sldLayoutId id="2147483886" r:id="rId55"/>
    <p:sldLayoutId id="2147483887" r:id="rId56"/>
    <p:sldLayoutId id="2147483888" r:id="rId57"/>
    <p:sldLayoutId id="2147483889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3C91-E510-4F7C-818F-C46FECE88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826" y="4957555"/>
            <a:ext cx="6858000" cy="1737360"/>
          </a:xfrm>
        </p:spPr>
        <p:txBody>
          <a:bodyPr/>
          <a:lstStyle/>
          <a:p>
            <a:r>
              <a:rPr lang="en-US" dirty="0"/>
              <a:t>Finance Analysis case study-Model 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F1FF-87FC-80DD-5AB5-4F02641B3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328" y="4957555"/>
            <a:ext cx="3496092" cy="1322653"/>
          </a:xfrm>
        </p:spPr>
        <p:txBody>
          <a:bodyPr/>
          <a:lstStyle/>
          <a:p>
            <a:r>
              <a:rPr lang="en-US" dirty="0"/>
              <a:t>Presented by Pooja Gupta</a:t>
            </a:r>
          </a:p>
        </p:txBody>
      </p:sp>
      <p:pic>
        <p:nvPicPr>
          <p:cNvPr id="8" name="Picture Placeholder 7" descr="A spiral staircase ">
            <a:extLst>
              <a:ext uri="{FF2B5EF4-FFF2-40B4-BE49-F238E27FC236}">
                <a16:creationId xmlns:a16="http://schemas.microsoft.com/office/drawing/2014/main" id="{7F349D00-DBC6-DA65-90E2-9816C663E1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18"/>
                    </a14:imgEffect>
                    <a14:imgEffect>
                      <a14:saturation sat="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200" b="25200"/>
          <a:stretch/>
        </p:blipFill>
        <p:spPr>
          <a:xfrm>
            <a:off x="1230139" y="629340"/>
            <a:ext cx="10976149" cy="40818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7EE86-A13D-10BB-ECEF-205C5131ECCC}"/>
              </a:ext>
            </a:extLst>
          </p:cNvPr>
          <p:cNvSpPr txBox="1"/>
          <p:nvPr/>
        </p:nvSpPr>
        <p:spPr>
          <a:xfrm>
            <a:off x="4008244" y="2350353"/>
            <a:ext cx="67876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Go To Market Insights</a:t>
            </a:r>
          </a:p>
        </p:txBody>
      </p:sp>
    </p:spTree>
    <p:extLst>
      <p:ext uri="{BB962C8B-B14F-4D97-AF65-F5344CB8AC3E}">
        <p14:creationId xmlns:p14="http://schemas.microsoft.com/office/powerpoint/2010/main" val="339957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22EE12-4ED9-030E-E698-599F9874F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726" y="1382085"/>
            <a:ext cx="5399617" cy="3511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C92BC-4B5E-C395-457E-A6EBF47B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38" y="1082457"/>
            <a:ext cx="5572125" cy="410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6568" y="1188720"/>
            <a:ext cx="9198864" cy="3657600"/>
          </a:xfrm>
        </p:spPr>
        <p:txBody>
          <a:bodyPr>
            <a:normAutofit/>
          </a:bodyPr>
          <a:lstStyle/>
          <a:p>
            <a:pPr marL="164465" indent="-164465"/>
            <a:r>
              <a:rPr lang="en-US" sz="3200" dirty="0">
                <a:latin typeface="Calibri"/>
                <a:ea typeface="+mj-lt"/>
                <a:cs typeface="+mj-lt"/>
              </a:rPr>
              <a:t>Key Observations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pPr marL="164465" indent="-164465"/>
            <a:endParaRPr lang="en-US" sz="2000" dirty="0">
              <a:latin typeface="Calibri"/>
              <a:ea typeface="Calibri"/>
              <a:cs typeface="Calibri"/>
            </a:endParaRPr>
          </a:p>
          <a:p>
            <a:pPr marL="571500" indent="-5715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High-value customers represent ~25% of accounts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571500" indent="-571500" algn="l">
              <a:buFont typeface="Wingdings" panose="020B0604020202020204" pitchFamily="34" charset="0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571500" indent="-5715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These customers contribute a disproportionate share of revenue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571500" indent="-571500" algn="l">
              <a:buFont typeface="Wingdings" panose="020B0604020202020204" pitchFamily="34" charset="0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571500" indent="-5715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Revenue is concentrated among a small set of top accounts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7A88-50A1-08A5-D3CD-E9D685172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22A8-F249-5A56-6D43-90A5304777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054432" cy="4720166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libri"/>
                <a:ea typeface="+mj-lt"/>
                <a:cs typeface="+mj-lt"/>
              </a:rPr>
              <a:t>GTM Effectiveness – Deal Stage Distribution</a:t>
            </a:r>
            <a:r>
              <a:rPr lang="en-US" sz="7200" dirty="0">
                <a:latin typeface="Calibri"/>
                <a:ea typeface="Calibri"/>
                <a:cs typeface="Calibri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60303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6D9E-852B-3816-E707-030B4AAE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390" y="834391"/>
            <a:ext cx="4020736" cy="46177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B43D7"/>
                </a:solidFill>
                <a:latin typeface="Calibri"/>
                <a:ea typeface="Calibri"/>
                <a:cs typeface="Calibri"/>
              </a:rPr>
              <a:t>Key Observations:</a:t>
            </a:r>
            <a:br>
              <a:rPr lang="en-US" sz="2800" dirty="0">
                <a:solidFill>
                  <a:srgbClr val="3B43D7"/>
                </a:solidFill>
                <a:latin typeface="Raleway Medium"/>
              </a:rPr>
            </a:br>
            <a:br>
              <a:rPr lang="en-US" sz="2800" dirty="0"/>
            </a:br>
            <a:br>
              <a:rPr lang="en-US" sz="2800" dirty="0"/>
            </a:br>
            <a:endParaRPr lang="en-US" sz="20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Majority of deals reach a decision stage (Won or Lost)</a:t>
            </a:r>
            <a:br>
              <a:rPr lang="en-US" sz="2000" dirty="0">
                <a:latin typeface="Calibri"/>
                <a:ea typeface="+mj-lt"/>
                <a:cs typeface="+mj-lt"/>
              </a:rPr>
            </a:br>
            <a:endParaRPr lang="en-US" sz="2000" dirty="0">
              <a:solidFill>
                <a:schemeClr val="tx1"/>
              </a:solidFill>
              <a:latin typeface="Calibri"/>
              <a:ea typeface="+mj-lt"/>
              <a:cs typeface="+mj-lt"/>
            </a:endParaRPr>
          </a:p>
          <a:p>
            <a:pPr marL="342900" indent="-342900">
              <a:buFont typeface="Wingdings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Conversion from Engaging to Won is relatively strong</a:t>
            </a:r>
            <a:endParaRPr lang="en-US" sz="20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spcBef>
                <a:spcPts val="1000"/>
              </a:spcBef>
              <a:buFont typeface="Wingdings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Prospecting volume is comparatively low</a:t>
            </a:r>
            <a:endParaRPr lang="en-US" sz="20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F36B3-390C-64D6-FD95-C9CFD508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838200"/>
            <a:ext cx="69151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F83B3-C88F-DA1D-F3CD-4729AF3C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8303-236F-CB55-B742-2F19657A0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054432" cy="4720166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libri"/>
                <a:ea typeface="+mj-lt"/>
                <a:cs typeface="+mj-lt"/>
              </a:rPr>
              <a:t>Territory Performance</a:t>
            </a:r>
            <a:r>
              <a:rPr lang="en-US" sz="7200" dirty="0">
                <a:latin typeface="Calibri"/>
                <a:ea typeface="Calibri"/>
                <a:cs typeface="Calibri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72532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DA41A-9A63-F381-0384-4D981C781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448C58-B2CE-92F1-4B81-77FB6D6B0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13" y="1590257"/>
            <a:ext cx="5399617" cy="3267460"/>
          </a:xfrm>
          <a:prstGeom prst="rect">
            <a:avLst/>
          </a:prstGeom>
        </p:spPr>
      </p:pic>
      <p:pic>
        <p:nvPicPr>
          <p:cNvPr id="5" name="Picture 4" descr="A graph with numbers and a circle&#10;&#10;AI-generated content may be incorrect.">
            <a:extLst>
              <a:ext uri="{FF2B5EF4-FFF2-40B4-BE49-F238E27FC236}">
                <a16:creationId xmlns:a16="http://schemas.microsoft.com/office/drawing/2014/main" id="{7E3BED84-9687-C8EF-3A3B-63002088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38" y="1487990"/>
            <a:ext cx="5572125" cy="32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8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9ED85-84BE-ECA2-96B9-15EFC75D6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437B-8C36-BC67-D39E-92106AD3E2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6568" y="1421553"/>
            <a:ext cx="9198864" cy="3424767"/>
          </a:xfrm>
        </p:spPr>
        <p:txBody>
          <a:bodyPr>
            <a:normAutofit/>
          </a:bodyPr>
          <a:lstStyle/>
          <a:p>
            <a:pPr marL="164465" indent="-164465"/>
            <a:r>
              <a:rPr lang="en-US" sz="3200" dirty="0">
                <a:solidFill>
                  <a:srgbClr val="3B43D7"/>
                </a:solidFill>
                <a:latin typeface="Calibri"/>
                <a:ea typeface="Calibri"/>
                <a:cs typeface="Calibri"/>
              </a:rPr>
              <a:t>Key Observations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pPr marL="164465" indent="-164465"/>
            <a:endParaRPr lang="en-US" sz="2000" dirty="0">
              <a:solidFill>
                <a:srgbClr val="3B43D7"/>
              </a:solidFill>
              <a:latin typeface="Calibri"/>
              <a:ea typeface="Calibri"/>
              <a:cs typeface="Calibri"/>
            </a:endParaRPr>
          </a:p>
          <a:p>
            <a:pPr marL="164465" indent="-164465"/>
            <a:endParaRPr lang="en-US" sz="2000" dirty="0">
              <a:solidFill>
                <a:srgbClr val="3B43D7"/>
              </a:solidFill>
              <a:latin typeface="Calibri"/>
              <a:ea typeface="+mj-lt"/>
              <a:cs typeface="+mj-lt"/>
            </a:endParaRPr>
          </a:p>
          <a:p>
            <a:pPr marL="164465" indent="-164465"/>
            <a:endParaRPr lang="en-US" sz="2000" dirty="0">
              <a:solidFill>
                <a:schemeClr val="tx1"/>
              </a:solidFill>
              <a:latin typeface="Calibri"/>
              <a:ea typeface="+mj-lt"/>
              <a:cs typeface="+mj-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Pipeline creation varies significantly across territories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+mj-lt"/>
              <a:cs typeface="+mj-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Conversion rates are relatively consistent by region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+mj-lt"/>
                <a:cs typeface="+mj-lt"/>
              </a:rPr>
              <a:t>Growth opportunity lies in expanding pipeline in lower-volume territories</a:t>
            </a: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571500" indent="-571500">
              <a:buFont typeface="Wingdings" panose="020B0604020202020204" pitchFamily="34" charset="0"/>
              <a:buChar char="v"/>
            </a:pPr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95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6D01-3064-9946-1CE9-8D95EBBE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22A9-EDDA-3896-2BB0-7ACC7FA2E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054432" cy="4720166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Calibri"/>
                <a:ea typeface="+mj-lt"/>
                <a:cs typeface="+mj-lt"/>
              </a:rPr>
              <a:t>Cross-sell &amp; Upsell Assessment</a:t>
            </a:r>
            <a:r>
              <a:rPr lang="en-US" sz="7200" dirty="0">
                <a:latin typeface="Calibri"/>
                <a:ea typeface="Calibri"/>
                <a:cs typeface="Calibri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20784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319A7-A57F-5B23-CD83-5D39D286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1BE6E-3A57-FFFF-A91B-889A953412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6568" y="1421553"/>
            <a:ext cx="9198864" cy="3424767"/>
          </a:xfrm>
        </p:spPr>
        <p:txBody>
          <a:bodyPr>
            <a:normAutofit/>
          </a:bodyPr>
          <a:lstStyle/>
          <a:p>
            <a:pPr marL="164465" indent="-164465"/>
            <a:r>
              <a:rPr lang="en-US" sz="3200" dirty="0">
                <a:solidFill>
                  <a:srgbClr val="3B43D7"/>
                </a:solidFill>
                <a:latin typeface="Calibri"/>
                <a:ea typeface="Calibri"/>
                <a:cs typeface="Calibri"/>
              </a:rPr>
              <a:t>Key Observations</a:t>
            </a:r>
            <a:endParaRPr lang="en-US" sz="3200" dirty="0">
              <a:latin typeface="Calibri"/>
              <a:ea typeface="Calibri"/>
              <a:cs typeface="Calibri"/>
            </a:endParaRPr>
          </a:p>
          <a:p>
            <a:pPr marL="164465" indent="-164465"/>
            <a:endParaRPr lang="en-US" sz="2000" dirty="0">
              <a:solidFill>
                <a:srgbClr val="3B43D7"/>
              </a:solidFill>
              <a:latin typeface="Calibri"/>
              <a:ea typeface="Calibri"/>
              <a:cs typeface="Calibri"/>
            </a:endParaRPr>
          </a:p>
          <a:p>
            <a:pPr marL="164465" indent="-164465"/>
            <a:endParaRPr lang="en-US" sz="2000" dirty="0">
              <a:solidFill>
                <a:srgbClr val="3B43D7"/>
              </a:solidFill>
              <a:latin typeface="Calibri"/>
              <a:ea typeface="+mj-lt"/>
              <a:cs typeface="+mj-lt"/>
            </a:endParaRPr>
          </a:p>
          <a:p>
            <a:pPr marL="164465" indent="-164465"/>
            <a:endParaRPr lang="en-US" sz="2000" dirty="0">
              <a:solidFill>
                <a:schemeClr val="tx1"/>
              </a:solidFill>
              <a:latin typeface="Calibri"/>
              <a:ea typeface="+mj-lt"/>
              <a:cs typeface="+mj-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ea typeface="+mj-lt"/>
                <a:cs typeface="+mj-lt"/>
              </a:rPr>
              <a:t>Customers already use multiple products on average </a:t>
            </a:r>
            <a:endParaRPr lang="en-US" sz="2000" dirty="0">
              <a:solidFill>
                <a:schemeClr val="tx1"/>
              </a:solidFill>
              <a:latin typeface="Raleway Medium"/>
              <a:ea typeface="Calibri"/>
              <a:cs typeface="Calibri"/>
            </a:endParaRPr>
          </a:p>
          <a:p>
            <a:pPr marL="0" indent="0" algn="l"/>
            <a:endParaRPr lang="en-US" sz="2000" dirty="0">
              <a:solidFill>
                <a:schemeClr val="tx1"/>
              </a:solidFill>
              <a:ea typeface="+mj-lt"/>
              <a:cs typeface="+mj-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 dirty="0">
                <a:solidFill>
                  <a:schemeClr val="tx1"/>
                </a:solidFill>
                <a:ea typeface="+mj-lt"/>
                <a:cs typeface="+mj-lt"/>
              </a:rPr>
              <a:t>Limited evidence of incremental cross-sell opportunity in this dataset </a:t>
            </a:r>
            <a:endParaRPr lang="en-US" sz="2000" dirty="0">
              <a:solidFill>
                <a:schemeClr val="tx1"/>
              </a:solidFill>
              <a:latin typeface="Raleway Medium"/>
              <a:ea typeface="Calibri"/>
              <a:cs typeface="Calibri"/>
            </a:endParaRPr>
          </a:p>
          <a:p>
            <a:pPr marL="0" indent="0" algn="l"/>
            <a:endParaRPr lang="en-US" sz="2000" dirty="0">
              <a:solidFill>
                <a:schemeClr val="tx1"/>
              </a:solidFill>
              <a:ea typeface="+mj-lt"/>
              <a:cs typeface="+mj-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sz="2000">
                <a:solidFill>
                  <a:schemeClr val="tx1"/>
                </a:solidFill>
                <a:ea typeface="+mj-lt"/>
                <a:cs typeface="+mj-lt"/>
              </a:rPr>
              <a:t>Growth is more likely through deal size and pipeline expansion </a:t>
            </a:r>
            <a:endParaRPr lang="en-US" sz="2000" dirty="0">
              <a:solidFill>
                <a:schemeClr val="tx1"/>
              </a:solidFill>
              <a:latin typeface="Raleway Medium"/>
              <a:ea typeface="Calibri"/>
              <a:cs typeface="Calibri"/>
            </a:endParaRPr>
          </a:p>
          <a:p>
            <a:pPr marL="0" indent="0"/>
            <a:endParaRPr lang="en-US" sz="20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03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744-1A53-D932-6DD0-9CC54AE0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84674"/>
            <a:ext cx="11107780" cy="1133856"/>
          </a:xfrm>
        </p:spPr>
        <p:txBody>
          <a:bodyPr/>
          <a:lstStyle/>
          <a:p>
            <a:r>
              <a:rPr lang="en-US" dirty="0"/>
              <a:t>Recommendation &amp; Next Step</a:t>
            </a:r>
          </a:p>
        </p:txBody>
      </p:sp>
      <p:graphicFrame>
        <p:nvGraphicFramePr>
          <p:cNvPr id="4" name="Content Placeholder 3" descr="Flexible text blocks SmartArt graphic">
            <a:extLst>
              <a:ext uri="{FF2B5EF4-FFF2-40B4-BE49-F238E27FC236}">
                <a16:creationId xmlns:a16="http://schemas.microsoft.com/office/drawing/2014/main" id="{D76C2881-1116-71B5-C845-3A893C4098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34106533"/>
              </p:ext>
            </p:extLst>
          </p:nvPr>
        </p:nvGraphicFramePr>
        <p:xfrm>
          <a:off x="549275" y="2867024"/>
          <a:ext cx="10890250" cy="315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13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145F-19F3-62BD-45B1-BCE975D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20" y="252066"/>
            <a:ext cx="6813300" cy="1212465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Agenda</a:t>
            </a:r>
            <a:r>
              <a:rPr lang="en-US" dirty="0">
                <a:latin typeface="Raleway Medium"/>
                <a:ea typeface="Calibri"/>
                <a:cs typeface="Calibri"/>
              </a:rPr>
              <a:t> </a:t>
            </a:r>
          </a:p>
        </p:txBody>
      </p:sp>
      <p:pic>
        <p:nvPicPr>
          <p:cNvPr id="8" name="Picture Placeholder 7" descr="A close-up of a metal surface with ridges&#10;">
            <a:extLst>
              <a:ext uri="{FF2B5EF4-FFF2-40B4-BE49-F238E27FC236}">
                <a16:creationId xmlns:a16="http://schemas.microsoft.com/office/drawing/2014/main" id="{D6765182-5DF1-100F-689E-E034959A15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3" r="29773"/>
          <a:stretch/>
        </p:blipFill>
        <p:spPr>
          <a:xfrm>
            <a:off x="638475" y="1"/>
            <a:ext cx="3776472" cy="622014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85D94-AADC-B5C4-3A9B-759B877D3B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3121" y="2060792"/>
            <a:ext cx="6813300" cy="4159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/>
              <a:buChar char="Ø"/>
            </a:pPr>
            <a:r>
              <a:rPr lang="en-US" b="1" dirty="0">
                <a:latin typeface="Calibri"/>
                <a:ea typeface="+mn-lt"/>
                <a:cs typeface="+mn-lt"/>
              </a:rPr>
              <a:t>Data &amp; analytical approach</a:t>
            </a:r>
            <a:endParaRPr lang="en-US" b="1"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b="1" dirty="0">
                <a:latin typeface="Calibri"/>
                <a:ea typeface="+mn-lt"/>
                <a:cs typeface="+mn-lt"/>
              </a:rPr>
              <a:t>Key GTM insights</a:t>
            </a:r>
            <a:endParaRPr lang="en-US" b="1">
              <a:latin typeface="Calibri"/>
              <a:ea typeface="Calibri"/>
              <a:cs typeface="Calibri"/>
            </a:endParaRPr>
          </a:p>
          <a:p>
            <a:pPr marL="571500" lvl="1" indent="-342900">
              <a:buFont typeface="Courier New"/>
              <a:buChar char="o"/>
            </a:pPr>
            <a:r>
              <a:rPr lang="en-US" sz="2000" b="1" dirty="0">
                <a:latin typeface="Calibri"/>
                <a:ea typeface="+mn-lt"/>
                <a:cs typeface="+mn-lt"/>
              </a:rPr>
              <a:t>Revenue drivers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571500" lvl="1" indent="-342900">
              <a:buFont typeface="Courier New"/>
              <a:buChar char="o"/>
            </a:pPr>
            <a:r>
              <a:rPr lang="en-US" sz="2000" b="1" dirty="0">
                <a:latin typeface="Calibri"/>
                <a:ea typeface="+mn-lt"/>
                <a:cs typeface="+mn-lt"/>
              </a:rPr>
              <a:t>Account health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571500" lvl="1" indent="-342900">
              <a:buFont typeface="Courier New"/>
              <a:buChar char="o"/>
            </a:pPr>
            <a:r>
              <a:rPr lang="en-US" sz="2000" b="1" dirty="0">
                <a:latin typeface="Calibri"/>
                <a:ea typeface="+mn-lt"/>
                <a:cs typeface="+mn-lt"/>
              </a:rPr>
              <a:t>Pipeline &amp; territory performance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US" b="1" dirty="0">
                <a:latin typeface="Calibri"/>
                <a:ea typeface="+mn-lt"/>
                <a:cs typeface="+mn-lt"/>
              </a:rPr>
              <a:t>Recommendations &amp; next steps</a:t>
            </a:r>
            <a:endParaRPr lang="en-US" b="1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693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619F37-723B-00F0-1CD9-21C3C9488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4" y="5319551"/>
            <a:ext cx="9916932" cy="7863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close-up of a network">
            <a:extLst>
              <a:ext uri="{FF2B5EF4-FFF2-40B4-BE49-F238E27FC236}">
                <a16:creationId xmlns:a16="http://schemas.microsoft.com/office/drawing/2014/main" id="{1C3420C8-E71D-2DEF-C553-090F74B4D66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2" b="3252"/>
          <a:stretch/>
        </p:blipFill>
        <p:spPr>
          <a:xfrm>
            <a:off x="0" y="599361"/>
            <a:ext cx="11001375" cy="4114800"/>
          </a:xfrm>
        </p:spPr>
      </p:pic>
    </p:spTree>
    <p:extLst>
      <p:ext uri="{BB962C8B-B14F-4D97-AF65-F5344CB8AC3E}">
        <p14:creationId xmlns:p14="http://schemas.microsoft.com/office/powerpoint/2010/main" val="219320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424848" cy="4572000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Data &amp; Analytical Approach</a:t>
            </a:r>
            <a:r>
              <a:rPr lang="en-US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FCD81-6E05-0E1D-6F27-A02F7126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6697"/>
            <a:ext cx="5768349" cy="1556314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Data &amp; Analytical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1E1C-DF0A-20C9-500E-E854AE5D8A9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" y="2776728"/>
            <a:ext cx="5777953" cy="30845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CRM-style dataset covering accounts, products, sales pipeline, and sales teams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Python (Pandas) used for data cleaning, validation, and aggregation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Created four business-level summary tables aligned to GTM questions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Power BI used to visualize insights for Finance and GTM stakeholders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Placeholder 5" descr="A close-up of a grid">
            <a:extLst>
              <a:ext uri="{FF2B5EF4-FFF2-40B4-BE49-F238E27FC236}">
                <a16:creationId xmlns:a16="http://schemas.microsoft.com/office/drawing/2014/main" id="{625D4B0A-E11C-A89E-AD42-E9AC938E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6054"/>
          <a:stretch/>
        </p:blipFill>
        <p:spPr>
          <a:xfrm>
            <a:off x="6828440" y="996696"/>
            <a:ext cx="5363561" cy="4864608"/>
          </a:xfrm>
        </p:spPr>
      </p:pic>
    </p:spTree>
    <p:extLst>
      <p:ext uri="{BB962C8B-B14F-4D97-AF65-F5344CB8AC3E}">
        <p14:creationId xmlns:p14="http://schemas.microsoft.com/office/powerpoint/2010/main" val="219004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5759-57FE-52D0-E362-82D93B5B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0745788" cy="1188720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0E299-4CC9-668D-F87C-364FEF980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2087087"/>
            <a:ext cx="8602886" cy="29587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b="1" dirty="0">
                <a:latin typeface="Calibri"/>
                <a:ea typeface="+mn-lt"/>
                <a:cs typeface="+mn-lt"/>
              </a:rPr>
              <a:t>Revenue is concentrated among a small set of products and customers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b="1" dirty="0">
                <a:latin typeface="Calibri"/>
                <a:ea typeface="+mn-lt"/>
                <a:cs typeface="+mn-lt"/>
              </a:rPr>
              <a:t>Sales conversion is consistent; pipeline creation varies by territory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b="1" dirty="0">
                <a:latin typeface="Calibri"/>
                <a:ea typeface="+mn-lt"/>
                <a:cs typeface="+mn-lt"/>
              </a:rPr>
              <a:t>Growth opportunities lie in pipeline expansion and focus on high-value accounts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414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F18A-49D8-F475-560D-48F33D57C7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484" y="809412"/>
            <a:ext cx="10543032" cy="2349536"/>
          </a:xfrm>
        </p:spPr>
        <p:txBody>
          <a:bodyPr/>
          <a:lstStyle/>
          <a:p>
            <a:endParaRPr lang="en-US" sz="4800" b="0" dirty="0"/>
          </a:p>
          <a:p>
            <a:r>
              <a:rPr lang="en-US" sz="7200" b="0" dirty="0">
                <a:latin typeface="Calibri"/>
                <a:ea typeface="Calibri"/>
                <a:cs typeface="Calibri"/>
              </a:rPr>
              <a:t>Product Performance – Revenue Drivers</a:t>
            </a:r>
            <a:endParaRPr lang="en-US" sz="72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7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2E33-1721-B951-B733-B7A6DDB7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783" y="245346"/>
            <a:ext cx="10437219" cy="791482"/>
          </a:xfrm>
        </p:spPr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WHAT IS DRIVING REVENUE? (PRODUCTS)</a:t>
            </a:r>
            <a:endParaRPr lang="en-US" dirty="0">
              <a:latin typeface="Calibri"/>
            </a:endParaRPr>
          </a:p>
        </p:txBody>
      </p:sp>
      <p:pic>
        <p:nvPicPr>
          <p:cNvPr id="10" name="Content Placeholder 9" descr="A graph of a product&#10;&#10;AI-generated content may be incorrect.">
            <a:extLst>
              <a:ext uri="{FF2B5EF4-FFF2-40B4-BE49-F238E27FC236}">
                <a16:creationId xmlns:a16="http://schemas.microsoft.com/office/drawing/2014/main" id="{C844965A-1CE3-5783-4E8D-D69421C81BA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326185" y="1292987"/>
            <a:ext cx="6773333" cy="42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6CD6B-3F42-5630-5186-A2978156C3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36557" y="4204652"/>
            <a:ext cx="9878483" cy="20921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3B43D7"/>
                </a:solidFill>
                <a:latin typeface="Calibri"/>
                <a:ea typeface="+mn-lt"/>
                <a:cs typeface="+mn-lt"/>
              </a:rPr>
              <a:t>Key Observations:</a:t>
            </a:r>
            <a:endParaRPr lang="en-US" sz="3200" dirty="0">
              <a:latin typeface="Calibri"/>
            </a:endParaRPr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Top 3 products contribute ~80% of total revenue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+mn-lt"/>
                <a:cs typeface="+mn-lt"/>
              </a:rPr>
              <a:t>High deal volume does not always translate to high revenue</a:t>
            </a:r>
            <a:endParaRPr lang="en-US" sz="2000" dirty="0">
              <a:latin typeface="Calibri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report&#10;&#10;AI-generated content may be incorrect.">
            <a:extLst>
              <a:ext uri="{FF2B5EF4-FFF2-40B4-BE49-F238E27FC236}">
                <a16:creationId xmlns:a16="http://schemas.microsoft.com/office/drawing/2014/main" id="{E83C2B51-306B-EA51-F254-36B03166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466725"/>
            <a:ext cx="7014633" cy="33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1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017594"/>
            <a:ext cx="9054432" cy="4720166"/>
          </a:xfrm>
        </p:spPr>
        <p:txBody>
          <a:bodyPr/>
          <a:lstStyle/>
          <a:p>
            <a:r>
              <a:rPr lang="en-US" dirty="0">
                <a:latin typeface="Calibri"/>
                <a:ea typeface="+mj-lt"/>
                <a:cs typeface="+mj-lt"/>
              </a:rPr>
              <a:t>Account Health &amp; High-Value Customers</a:t>
            </a:r>
            <a:r>
              <a:rPr lang="en-US" dirty="0">
                <a:latin typeface="Calibri"/>
                <a:ea typeface="Calibri"/>
                <a:cs typeface="Calibri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theme/theme1.xml><?xml version="1.0" encoding="utf-8"?>
<a:theme xmlns:a="http://schemas.openxmlformats.org/drawingml/2006/main" name="Sleek Blue">
  <a:themeElements>
    <a:clrScheme name="Sleek Blue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B43D7"/>
      </a:accent1>
      <a:accent2>
        <a:srgbClr val="819CEA"/>
      </a:accent2>
      <a:accent3>
        <a:srgbClr val="D17DEA"/>
      </a:accent3>
      <a:accent4>
        <a:srgbClr val="B0D016"/>
      </a:accent4>
      <a:accent5>
        <a:srgbClr val="E0ED79"/>
      </a:accent5>
      <a:accent6>
        <a:srgbClr val="ED4007"/>
      </a:accent6>
      <a:hlink>
        <a:srgbClr val="467886"/>
      </a:hlink>
      <a:folHlink>
        <a:srgbClr val="96607D"/>
      </a:folHlink>
    </a:clrScheme>
    <a:fontScheme name="Custom 12">
      <a:majorFont>
        <a:latin typeface="Raleway Medium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eek corporate finance presentation _DN" id="{60287103-DA95-433E-9503-856E904EB8F1}" vid="{C056614C-1472-45CA-BDD4-5DE3FC7905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495</Words>
  <Application>Microsoft Office PowerPoint</Application>
  <PresentationFormat>Widescreen</PresentationFormat>
  <Paragraphs>70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Sleek Blue</vt:lpstr>
      <vt:lpstr>Finance Analysis case study-Model N</vt:lpstr>
      <vt:lpstr>Agenda </vt:lpstr>
      <vt:lpstr>Data &amp; Analytical Approach→</vt:lpstr>
      <vt:lpstr>Data &amp; Analytical Approach</vt:lpstr>
      <vt:lpstr>Executive Summary</vt:lpstr>
      <vt:lpstr>PowerPoint Presentation</vt:lpstr>
      <vt:lpstr>WHAT IS DRIVING REVENUE? (PRODUCTS)</vt:lpstr>
      <vt:lpstr>PowerPoint Presentation</vt:lpstr>
      <vt:lpstr>Account Health &amp; High-Value Customers→</vt:lpstr>
      <vt:lpstr>PowerPoint Presentation</vt:lpstr>
      <vt:lpstr>PowerPoint Presentation</vt:lpstr>
      <vt:lpstr>GTM Effectiveness – Deal Stage Distribution→</vt:lpstr>
      <vt:lpstr>Key Observations:    Majority of deals reach a decision stage (Won or Lost)  Conversion from Engaging to Won is relatively strong  Prospecting volume is comparatively low</vt:lpstr>
      <vt:lpstr>Territory Performance→</vt:lpstr>
      <vt:lpstr>PowerPoint Presentation</vt:lpstr>
      <vt:lpstr>PowerPoint Presentation</vt:lpstr>
      <vt:lpstr>Cross-sell &amp; Upsell Assessment→</vt:lpstr>
      <vt:lpstr>PowerPoint Presentation</vt:lpstr>
      <vt:lpstr>Recommendation &amp; Next Step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301</cp:revision>
  <dcterms:created xsi:type="dcterms:W3CDTF">2025-12-14T10:29:47Z</dcterms:created>
  <dcterms:modified xsi:type="dcterms:W3CDTF">2025-12-14T12:37:54Z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